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717" r:id="rId2"/>
  </p:sldMasterIdLst>
  <p:notesMasterIdLst>
    <p:notesMasterId r:id="rId22"/>
  </p:notesMasterIdLst>
  <p:sldIdLst>
    <p:sldId id="256" r:id="rId3"/>
    <p:sldId id="27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7" autoAdjust="0"/>
    <p:restoredTop sz="94660"/>
  </p:normalViewPr>
  <p:slideViewPr>
    <p:cSldViewPr snapToGrid="0">
      <p:cViewPr varScale="1">
        <p:scale>
          <a:sx n="79" d="100"/>
          <a:sy n="79" d="100"/>
        </p:scale>
        <p:origin x="168" y="78"/>
      </p:cViewPr>
      <p:guideLst/>
    </p:cSldViewPr>
  </p:slideViewPr>
  <p:notesTextViewPr>
    <p:cViewPr>
      <p:scale>
        <a:sx n="1" d="1"/>
        <a:sy n="1" d="1"/>
      </p:scale>
      <p:origin x="0" y="0"/>
    </p:cViewPr>
  </p:notesTextViewPr>
  <p:sorterViewPr>
    <p:cViewPr>
      <p:scale>
        <a:sx n="100" d="100"/>
        <a:sy n="100" d="100"/>
      </p:scale>
      <p:origin x="0" y="-33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9A366-A1C0-4927-9AAE-3C60E529B1CB}" type="datetimeFigureOut">
              <a:rPr lang="id-ID" smtClean="0"/>
              <a:t>03/10/2021</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E3F29B-884F-4E5A-B3D5-E4CF83693723}" type="slidenum">
              <a:rPr lang="id-ID" smtClean="0"/>
              <a:t>‹#›</a:t>
            </a:fld>
            <a:endParaRPr lang="id-ID"/>
          </a:p>
        </p:txBody>
      </p:sp>
    </p:spTree>
    <p:extLst>
      <p:ext uri="{BB962C8B-B14F-4D97-AF65-F5344CB8AC3E}">
        <p14:creationId xmlns:p14="http://schemas.microsoft.com/office/powerpoint/2010/main" val="2711477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ECEC6CEA-E98A-4C79-B821-E8C4E4295388}" type="slidenum">
              <a:rPr lang="id-ID" smtClean="0"/>
              <a:pPr/>
              <a:t>10</a:t>
            </a:fld>
            <a:endParaRPr lang="id-ID"/>
          </a:p>
        </p:txBody>
      </p:sp>
    </p:spTree>
    <p:extLst>
      <p:ext uri="{BB962C8B-B14F-4D97-AF65-F5344CB8AC3E}">
        <p14:creationId xmlns:p14="http://schemas.microsoft.com/office/powerpoint/2010/main" val="1544599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9EF2E6D-94CB-455B-B8BA-5CCE0F6DF6CD}" type="slidenum">
              <a:rPr lang="id-ID" smtClean="0"/>
              <a:pPr/>
              <a:t>11</a:t>
            </a:fld>
            <a:endParaRPr lang="id-ID" smtClean="0"/>
          </a:p>
        </p:txBody>
      </p:sp>
    </p:spTree>
    <p:extLst>
      <p:ext uri="{BB962C8B-B14F-4D97-AF65-F5344CB8AC3E}">
        <p14:creationId xmlns:p14="http://schemas.microsoft.com/office/powerpoint/2010/main" val="36615493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10/3/2021</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10/3/2021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10/3/2021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10/3/2021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10/3/2021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10/3/2021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554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9788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18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10/3/2021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631846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10/3/2021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4571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EC5CECA-2D3A-4680-9B49-752200DE467C}" type="datetimeFigureOut">
              <a:rPr lang="en-US" smtClean="0"/>
              <a:t>10/3/2021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30306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0C3BFE2-83B7-4B0A-B9D3-AB28331082B3}" type="datetimeFigureOut">
              <a:rPr lang="en-US" smtClean="0"/>
              <a:t>10/3/2021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7597471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10/3/2021</a:t>
            </a:fld>
            <a:endParaRPr lang="en-US" dirty="0"/>
          </a:p>
        </p:txBody>
      </p:sp>
      <p:sp>
        <p:nvSpPr>
          <p:cNvPr id="6" name="Footer Placeholder 5"/>
          <p:cNvSpPr>
            <a:spLocks noGrp="1"/>
          </p:cNvSpPr>
          <p:nvPr>
            <p:ph type="ftr" sz="quarter" idx="11"/>
          </p:nvPr>
        </p:nvSpPr>
        <p:spPr/>
        <p:txBody>
          <a:bodyPr/>
          <a:lstStyle/>
          <a:p>
            <a:r>
              <a:rPr lang="en-US" dirty="0"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76598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55007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04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10/3/2021</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35BB1C6-BF8F-4481-8AB2-603A1C8A906A}" type="datetimeFigureOut">
              <a:rPr lang="en-US" smtClean="0"/>
              <a:t>10/3/2021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63924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b="1" dirty="0">
                <a:solidFill>
                  <a:schemeClr val="tx1"/>
                </a:solidFill>
                <a:latin typeface="Arial" pitchFamily="34" charset="0"/>
                <a:cs typeface="Arial" pitchFamily="34" charset="0"/>
              </a:rPr>
              <a:t>2. Konsep dasar </a:t>
            </a:r>
            <a:r>
              <a:rPr lang="id-ID" sz="4800" b="1" dirty="0">
                <a:solidFill>
                  <a:schemeClr val="tx1"/>
                </a:solidFill>
                <a:latin typeface="Arial" pitchFamily="34" charset="0"/>
                <a:cs typeface="Arial" pitchFamily="34" charset="0"/>
              </a:rPr>
              <a:t>maskulinitas, feminitas dan androgenitas</a:t>
            </a:r>
            <a:endParaRPr lang="id-ID" sz="4800" dirty="0"/>
          </a:p>
        </p:txBody>
      </p:sp>
      <p:sp>
        <p:nvSpPr>
          <p:cNvPr id="3" name="Subtitle 2"/>
          <p:cNvSpPr>
            <a:spLocks noGrp="1"/>
          </p:cNvSpPr>
          <p:nvPr>
            <p:ph type="subTitle" idx="1"/>
          </p:nvPr>
        </p:nvSpPr>
        <p:spPr/>
        <p:txBody>
          <a:bodyPr/>
          <a:lstStyle/>
          <a:p>
            <a:r>
              <a:rPr lang="en-US" cap="none" dirty="0"/>
              <a:t>Arie Rihardini Sundari, S.Psi, M. Si</a:t>
            </a:r>
            <a:endParaRPr lang="id-ID" cap="none" dirty="0"/>
          </a:p>
          <a:p>
            <a:endParaRPr lang="id-ID" dirty="0"/>
          </a:p>
        </p:txBody>
      </p:sp>
    </p:spTree>
    <p:extLst>
      <p:ext uri="{BB962C8B-B14F-4D97-AF65-F5344CB8AC3E}">
        <p14:creationId xmlns:p14="http://schemas.microsoft.com/office/powerpoint/2010/main" val="846572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extLst>
              <p:ext uri="{D42A27DB-BD31-4B8C-83A1-F6EECF244321}">
                <p14:modId xmlns:p14="http://schemas.microsoft.com/office/powerpoint/2010/main" val="1650656572"/>
              </p:ext>
            </p:extLst>
          </p:nvPr>
        </p:nvGraphicFramePr>
        <p:xfrm>
          <a:off x="1096963" y="2084832"/>
          <a:ext cx="10058400" cy="3291840"/>
        </p:xfrm>
        <a:graphic>
          <a:graphicData uri="http://schemas.openxmlformats.org/drawingml/2006/table">
            <a:tbl>
              <a:tblPr>
                <a:tableStyleId>{5C22544A-7EE6-4342-B048-85BDC9FD1C3A}</a:tableStyleId>
              </a:tblPr>
              <a:tblGrid>
                <a:gridCol w="10058400"/>
              </a:tblGrid>
              <a:tr h="3291839">
                <a:tc>
                  <a:txBody>
                    <a:bodyPr/>
                    <a:lstStyle/>
                    <a:p>
                      <a:pPr marL="514350" marR="0" lvl="0" indent="-514350" algn="just" defTabSz="914400" rtl="0" eaLnBrk="1" fontAlgn="auto" latinLnBrk="0" hangingPunct="1">
                        <a:lnSpc>
                          <a:spcPct val="100000"/>
                        </a:lnSpc>
                        <a:spcBef>
                          <a:spcPts val="0"/>
                        </a:spcBef>
                        <a:spcAft>
                          <a:spcPts val="0"/>
                        </a:spcAft>
                        <a:buClrTx/>
                        <a:buSzTx/>
                        <a:buFont typeface="+mj-lt"/>
                        <a:buAutoNum type="romanUcPeriod"/>
                        <a:tabLst/>
                        <a:defRPr/>
                      </a:pPr>
                      <a:r>
                        <a:rPr lang="id-ID" sz="2400" dirty="0" smtClean="0">
                          <a:effectLst/>
                          <a:latin typeface="Arial Black" panose="020B0A04020102020204" pitchFamily="34" charset="0"/>
                        </a:rPr>
                        <a:t>Stereotipe tradisional maskulin dan feminin : </a:t>
                      </a:r>
                      <a:r>
                        <a:rPr lang="id-ID" sz="2400" dirty="0" smtClean="0">
                          <a:effectLst/>
                          <a:latin typeface="Arial Black" panose="020B0A04020102020204" pitchFamily="34" charset="0"/>
                        </a:rPr>
                        <a:t>Stereotipe maskulin,</a:t>
                      </a:r>
                      <a:r>
                        <a:rPr lang="id-ID" sz="2400" baseline="0" dirty="0" smtClean="0">
                          <a:effectLst/>
                          <a:latin typeface="Arial Black" panose="020B0A04020102020204" pitchFamily="34" charset="0"/>
                        </a:rPr>
                        <a:t> </a:t>
                      </a:r>
                      <a:r>
                        <a:rPr lang="id-ID" sz="2400" dirty="0" smtClean="0">
                          <a:effectLst/>
                          <a:latin typeface="Arial Black" panose="020B0A04020102020204" pitchFamily="34" charset="0"/>
                        </a:rPr>
                        <a:t>Stereotipe feminin</a:t>
                      </a:r>
                      <a:r>
                        <a:rPr lang="id-ID" sz="2400" baseline="0" dirty="0" smtClean="0">
                          <a:effectLst/>
                          <a:latin typeface="Arial Black" panose="020B0A04020102020204" pitchFamily="34" charset="0"/>
                        </a:rPr>
                        <a:t> &amp; </a:t>
                      </a:r>
                      <a:r>
                        <a:rPr lang="id-ID" sz="2400" dirty="0" smtClean="0">
                          <a:effectLst/>
                          <a:latin typeface="Arial Black" panose="020B0A04020102020204" pitchFamily="34" charset="0"/>
                        </a:rPr>
                        <a:t>Masalah yang timbul akibat stereotipe gender.</a:t>
                      </a:r>
                      <a:endParaRPr lang="id-ID" sz="2400" dirty="0" smtClean="0">
                        <a:effectLst/>
                        <a:latin typeface="Arial Black" panose="020B0A04020102020204" pitchFamily="34" charset="0"/>
                      </a:endParaRPr>
                    </a:p>
                    <a:p>
                      <a:pPr marL="514350" lvl="0" indent="-514350" algn="just">
                        <a:spcAft>
                          <a:spcPts val="0"/>
                        </a:spcAft>
                        <a:buFont typeface="+mj-lt"/>
                        <a:buAutoNum type="romanUcPeriod"/>
                      </a:pPr>
                      <a:r>
                        <a:rPr lang="id-ID" sz="2400" dirty="0" smtClean="0">
                          <a:effectLst/>
                          <a:latin typeface="Arial Black" panose="020B0A04020102020204" pitchFamily="34" charset="0"/>
                        </a:rPr>
                        <a:t>Peran gender dan body image </a:t>
                      </a:r>
                    </a:p>
                    <a:p>
                      <a:pPr marL="514350" lvl="0" indent="-514350" algn="just">
                        <a:spcAft>
                          <a:spcPts val="0"/>
                        </a:spcAft>
                        <a:buFont typeface="+mj-lt"/>
                        <a:buAutoNum type="romanUcPeriod"/>
                      </a:pPr>
                      <a:r>
                        <a:rPr lang="id-ID" sz="2400" dirty="0" smtClean="0">
                          <a:effectLst/>
                          <a:latin typeface="Arial Black" panose="020B0A04020102020204" pitchFamily="34" charset="0"/>
                        </a:rPr>
                        <a:t>Peran </a:t>
                      </a:r>
                      <a:r>
                        <a:rPr lang="id-ID" sz="2400" dirty="0">
                          <a:effectLst/>
                          <a:latin typeface="Arial Black" panose="020B0A04020102020204" pitchFamily="34" charset="0"/>
                        </a:rPr>
                        <a:t>gender dalam keluarga : Pembagian peran dalam rumah tangga dan pengasuhan anak</a:t>
                      </a:r>
                    </a:p>
                    <a:p>
                      <a:pPr marL="514350" lvl="0" indent="-514350" algn="just">
                        <a:spcAft>
                          <a:spcPts val="0"/>
                        </a:spcAft>
                        <a:buFont typeface="+mj-lt"/>
                        <a:buAutoNum type="romanUcPeriod"/>
                      </a:pPr>
                      <a:r>
                        <a:rPr lang="id-ID" sz="2400" dirty="0">
                          <a:effectLst/>
                          <a:latin typeface="Arial Black" panose="020B0A04020102020204" pitchFamily="34" charset="0"/>
                        </a:rPr>
                        <a:t>Konsep androgyny</a:t>
                      </a:r>
                    </a:p>
                    <a:p>
                      <a:pPr marL="514350" lvl="0" indent="-514350" algn="just">
                        <a:spcAft>
                          <a:spcPts val="0"/>
                        </a:spcAft>
                        <a:buFont typeface="+mj-lt"/>
                        <a:buAutoNum type="romanUcPeriod"/>
                      </a:pPr>
                      <a:r>
                        <a:rPr lang="id-ID" sz="2400" dirty="0">
                          <a:effectLst/>
                          <a:latin typeface="Arial Black" panose="020B0A04020102020204" pitchFamily="34" charset="0"/>
                        </a:rPr>
                        <a:t>Identitas gender</a:t>
                      </a:r>
                    </a:p>
                    <a:p>
                      <a:pPr marL="514350" lvl="0" indent="-514350" algn="just">
                        <a:spcAft>
                          <a:spcPts val="0"/>
                        </a:spcAft>
                        <a:buFont typeface="+mj-lt"/>
                        <a:buAutoNum type="romanUcPeriod"/>
                      </a:pPr>
                      <a:r>
                        <a:rPr lang="id-ID" sz="2400" dirty="0">
                          <a:effectLst/>
                          <a:latin typeface="Arial Black" panose="020B0A04020102020204" pitchFamily="34" charset="0"/>
                        </a:rPr>
                        <a:t>Identitas gender vs Orientasi </a:t>
                      </a:r>
                      <a:r>
                        <a:rPr lang="id-ID" sz="2400" dirty="0" smtClean="0">
                          <a:effectLst/>
                          <a:latin typeface="Arial Black" panose="020B0A04020102020204" pitchFamily="34" charset="0"/>
                        </a:rPr>
                        <a:t>seksual</a:t>
                      </a:r>
                    </a:p>
                  </a:txBody>
                  <a:tcPr marL="114300" marR="114300" marT="0" marB="0"/>
                </a:tc>
              </a:tr>
            </a:tbl>
          </a:graphicData>
        </a:graphic>
      </p:graphicFrame>
      <p:sp>
        <p:nvSpPr>
          <p:cNvPr id="15" name="Title 2"/>
          <p:cNvSpPr txBox="1">
            <a:spLocks/>
          </p:cNvSpPr>
          <p:nvPr/>
        </p:nvSpPr>
        <p:spPr>
          <a:xfrm>
            <a:off x="1219200" y="542862"/>
            <a:ext cx="10070592" cy="11430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b="1" smtClean="0">
                <a:solidFill>
                  <a:schemeClr val="tx1"/>
                </a:solidFill>
                <a:latin typeface="Arial" pitchFamily="34" charset="0"/>
                <a:cs typeface="Arial" pitchFamily="34" charset="0"/>
              </a:rPr>
              <a:t>2. Konsep dasar </a:t>
            </a:r>
            <a:r>
              <a:rPr lang="id-ID" sz="3200" b="1" smtClean="0">
                <a:solidFill>
                  <a:schemeClr val="tx1"/>
                </a:solidFill>
                <a:latin typeface="Arial" pitchFamily="34" charset="0"/>
                <a:cs typeface="Arial" pitchFamily="34" charset="0"/>
              </a:rPr>
              <a:t>maskulinitas, feminitas dan </a:t>
            </a:r>
            <a:br>
              <a:rPr lang="id-ID" sz="3200" b="1" smtClean="0">
                <a:solidFill>
                  <a:schemeClr val="tx1"/>
                </a:solidFill>
                <a:latin typeface="Arial" pitchFamily="34" charset="0"/>
                <a:cs typeface="Arial" pitchFamily="34" charset="0"/>
              </a:rPr>
            </a:br>
            <a:r>
              <a:rPr lang="id-ID" sz="3200" b="1" smtClean="0">
                <a:solidFill>
                  <a:schemeClr val="tx1"/>
                </a:solidFill>
                <a:latin typeface="Arial" pitchFamily="34" charset="0"/>
                <a:cs typeface="Arial" pitchFamily="34" charset="0"/>
              </a:rPr>
              <a:t>    androgenitas</a:t>
            </a:r>
            <a:endParaRPr lang="id-ID" sz="3200" b="1" dirty="0">
              <a:solidFill>
                <a:schemeClr val="tx1"/>
              </a:solidFill>
            </a:endParaRPr>
          </a:p>
        </p:txBody>
      </p:sp>
    </p:spTree>
    <p:extLst>
      <p:ext uri="{BB962C8B-B14F-4D97-AF65-F5344CB8AC3E}">
        <p14:creationId xmlns:p14="http://schemas.microsoft.com/office/powerpoint/2010/main" val="493000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80160" y="274638"/>
            <a:ext cx="10070592" cy="1143000"/>
          </a:xfrm>
        </p:spPr>
        <p:txBody>
          <a:bodyPr>
            <a:noAutofit/>
          </a:bodyPr>
          <a:lstStyle/>
          <a:p>
            <a:r>
              <a:rPr lang="en-US" sz="3200" b="1" dirty="0">
                <a:solidFill>
                  <a:schemeClr val="tx1"/>
                </a:solidFill>
                <a:latin typeface="Arial" pitchFamily="34" charset="0"/>
                <a:cs typeface="Arial" pitchFamily="34" charset="0"/>
              </a:rPr>
              <a:t>2. Konsep dasar </a:t>
            </a:r>
            <a:r>
              <a:rPr lang="id-ID" sz="3200" b="1" dirty="0">
                <a:solidFill>
                  <a:schemeClr val="tx1"/>
                </a:solidFill>
                <a:latin typeface="Arial" pitchFamily="34" charset="0"/>
                <a:cs typeface="Arial" pitchFamily="34" charset="0"/>
              </a:rPr>
              <a:t>maskulinitas, feminitas </a:t>
            </a:r>
            <a:r>
              <a:rPr lang="id-ID" sz="3200" b="1" dirty="0" smtClean="0">
                <a:solidFill>
                  <a:schemeClr val="tx1"/>
                </a:solidFill>
                <a:latin typeface="Arial" pitchFamily="34" charset="0"/>
                <a:cs typeface="Arial" pitchFamily="34" charset="0"/>
              </a:rPr>
              <a:t>dan </a:t>
            </a:r>
            <a:r>
              <a:rPr lang="id-ID" sz="3200" b="1" dirty="0" smtClean="0">
                <a:solidFill>
                  <a:schemeClr val="tx1"/>
                </a:solidFill>
                <a:latin typeface="Arial" pitchFamily="34" charset="0"/>
                <a:cs typeface="Arial" pitchFamily="34" charset="0"/>
              </a:rPr>
              <a:t/>
            </a:r>
            <a:br>
              <a:rPr lang="id-ID" sz="3200" b="1" dirty="0" smtClean="0">
                <a:solidFill>
                  <a:schemeClr val="tx1"/>
                </a:solidFill>
                <a:latin typeface="Arial" pitchFamily="34" charset="0"/>
                <a:cs typeface="Arial" pitchFamily="34" charset="0"/>
              </a:rPr>
            </a:br>
            <a:r>
              <a:rPr lang="id-ID" sz="3200" b="1" dirty="0">
                <a:solidFill>
                  <a:schemeClr val="tx1"/>
                </a:solidFill>
                <a:latin typeface="Arial" pitchFamily="34" charset="0"/>
                <a:cs typeface="Arial" pitchFamily="34" charset="0"/>
              </a:rPr>
              <a:t> </a:t>
            </a:r>
            <a:r>
              <a:rPr lang="id-ID" sz="3200" b="1" dirty="0" smtClean="0">
                <a:solidFill>
                  <a:schemeClr val="tx1"/>
                </a:solidFill>
                <a:latin typeface="Arial" pitchFamily="34" charset="0"/>
                <a:cs typeface="Arial" pitchFamily="34" charset="0"/>
              </a:rPr>
              <a:t>   </a:t>
            </a:r>
            <a:r>
              <a:rPr lang="id-ID" sz="3200" b="1" dirty="0" smtClean="0">
                <a:solidFill>
                  <a:schemeClr val="tx1"/>
                </a:solidFill>
                <a:latin typeface="Arial" pitchFamily="34" charset="0"/>
                <a:cs typeface="Arial" pitchFamily="34" charset="0"/>
              </a:rPr>
              <a:t>androgenitas</a:t>
            </a:r>
            <a:endParaRPr lang="id-ID" sz="3200" b="1" dirty="0">
              <a:solidFill>
                <a:schemeClr val="tx1"/>
              </a:solidFill>
            </a:endParaRPr>
          </a:p>
        </p:txBody>
      </p:sp>
      <p:sp>
        <p:nvSpPr>
          <p:cNvPr id="5" name="Content Placeholder 4"/>
          <p:cNvSpPr>
            <a:spLocks noGrp="1"/>
          </p:cNvSpPr>
          <p:nvPr>
            <p:ph idx="1"/>
          </p:nvPr>
        </p:nvSpPr>
        <p:spPr>
          <a:xfrm>
            <a:off x="1182624" y="1743456"/>
            <a:ext cx="10034016" cy="4596384"/>
          </a:xfrm>
          <a:prstGeom prst="rect">
            <a:avLst/>
          </a:prstGeom>
        </p:spPr>
        <p:txBody>
          <a:bodyPr>
            <a:noAutofit/>
          </a:bodyPr>
          <a:lstStyle/>
          <a:p>
            <a:pPr>
              <a:buNone/>
            </a:pPr>
            <a:r>
              <a:rPr lang="id-ID" sz="2400" dirty="0">
                <a:latin typeface="Arial" pitchFamily="34" charset="0"/>
                <a:cs typeface="Arial" pitchFamily="34" charset="0"/>
              </a:rPr>
              <a:t>Stereotipe tradisional maskulin dan feminin </a:t>
            </a:r>
            <a:endParaRPr lang="en-US" sz="2400" dirty="0">
              <a:latin typeface="Arial" pitchFamily="34" charset="0"/>
              <a:cs typeface="Arial" pitchFamily="34" charset="0"/>
            </a:endParaRPr>
          </a:p>
          <a:p>
            <a:pPr lvl="1">
              <a:buClr>
                <a:srgbClr val="002060"/>
              </a:buClr>
              <a:buFont typeface="Wingdings" pitchFamily="2" charset="2"/>
              <a:buChar char="ü"/>
            </a:pPr>
            <a:r>
              <a:rPr lang="id-ID" sz="2400" dirty="0">
                <a:latin typeface="Arial" pitchFamily="34" charset="0"/>
                <a:cs typeface="Arial" pitchFamily="34" charset="0"/>
              </a:rPr>
              <a:t>stereotip </a:t>
            </a:r>
            <a:r>
              <a:rPr lang="id-ID" sz="2400" b="1" dirty="0">
                <a:latin typeface="Arial" pitchFamily="34" charset="0"/>
                <a:cs typeface="Arial" pitchFamily="34" charset="0"/>
              </a:rPr>
              <a:t>maskulin</a:t>
            </a:r>
            <a:r>
              <a:rPr lang="id-ID" sz="2400" dirty="0">
                <a:latin typeface="Arial" pitchFamily="34" charset="0"/>
                <a:cs typeface="Arial" pitchFamily="34" charset="0"/>
              </a:rPr>
              <a:t>: agresif, dominan, kuat, berpengaruh, percaya diri, aktif, petualang, pemberani, mandiri, ambisius, langsung, logis dan rasional/tidak emosional.</a:t>
            </a:r>
            <a:endParaRPr lang="en-US" sz="2400" dirty="0">
              <a:latin typeface="Arial" pitchFamily="34" charset="0"/>
              <a:cs typeface="Arial" pitchFamily="34" charset="0"/>
            </a:endParaRPr>
          </a:p>
          <a:p>
            <a:pPr lvl="1">
              <a:buClr>
                <a:srgbClr val="002060"/>
              </a:buClr>
              <a:buFont typeface="Wingdings" pitchFamily="2" charset="2"/>
              <a:buChar char="ü"/>
            </a:pPr>
            <a:r>
              <a:rPr lang="id-ID" sz="2400" dirty="0">
                <a:latin typeface="Arial" pitchFamily="34" charset="0"/>
                <a:cs typeface="Arial" pitchFamily="34" charset="0"/>
              </a:rPr>
              <a:t>stereotip </a:t>
            </a:r>
            <a:r>
              <a:rPr lang="id-ID" sz="2400" b="1" dirty="0">
                <a:latin typeface="Arial" pitchFamily="34" charset="0"/>
                <a:cs typeface="Arial" pitchFamily="34" charset="0"/>
              </a:rPr>
              <a:t>feminin</a:t>
            </a:r>
            <a:r>
              <a:rPr lang="id-ID" sz="2400" dirty="0">
                <a:latin typeface="Arial" pitchFamily="34" charset="0"/>
                <a:cs typeface="Arial" pitchFamily="34" charset="0"/>
              </a:rPr>
              <a:t>: pasif/tidak agresif, penurut, lemah, sensitif, lembut dan halus, baik, peka, hangat dan penuh perasaan, sentimentil, lembut hati, tergantung, peka terhadap perasaan orang lain, emosional dan bersemangat, dan penggembira, selalu berubah/misterius, tidak logis, dan banyak bicara/’cerewet</a:t>
            </a:r>
            <a:r>
              <a:rPr lang="id-ID" sz="2400" dirty="0" smtClean="0">
                <a:latin typeface="Arial" pitchFamily="34" charset="0"/>
                <a:cs typeface="Arial" pitchFamily="34" charset="0"/>
              </a:rPr>
              <a:t>’.</a:t>
            </a:r>
            <a:endParaRPr lang="en-US" sz="2400" dirty="0">
              <a:latin typeface="Arial" pitchFamily="34" charset="0"/>
              <a:cs typeface="Arial" pitchFamily="34" charset="0"/>
            </a:endParaRPr>
          </a:p>
          <a:p>
            <a:pPr lvl="1">
              <a:buFont typeface="Wingdings" pitchFamily="2" charset="2"/>
              <a:buChar char="§"/>
            </a:pPr>
            <a:endParaRPr lang="en-US" sz="2400" dirty="0">
              <a:latin typeface="Arial" pitchFamily="34" charset="0"/>
              <a:cs typeface="Arial" pitchFamily="34" charset="0"/>
            </a:endParaRPr>
          </a:p>
          <a:p>
            <a:pPr lvl="1">
              <a:buNone/>
            </a:pPr>
            <a:r>
              <a:rPr lang="en-US" sz="2400" dirty="0">
                <a:latin typeface="Arial" pitchFamily="34" charset="0"/>
                <a:cs typeface="Arial" pitchFamily="34" charset="0"/>
              </a:rPr>
              <a:t>(DeGenova &amp; Rice)</a:t>
            </a:r>
            <a:endParaRPr lang="id-ID" sz="2400" dirty="0">
              <a:latin typeface="Arial" pitchFamily="34" charset="0"/>
              <a:cs typeface="Arial" pitchFamily="34" charset="0"/>
            </a:endParaRPr>
          </a:p>
        </p:txBody>
      </p:sp>
    </p:spTree>
    <p:extLst>
      <p:ext uri="{BB962C8B-B14F-4D97-AF65-F5344CB8AC3E}">
        <p14:creationId xmlns:p14="http://schemas.microsoft.com/office/powerpoint/2010/main" val="2217791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248032" y="274638"/>
            <a:ext cx="9419968" cy="1143000"/>
          </a:xfrm>
        </p:spPr>
        <p:txBody>
          <a:bodyPr>
            <a:noAutofit/>
          </a:bodyPr>
          <a:lstStyle/>
          <a:p>
            <a:r>
              <a:rPr lang="en-US" sz="3200" b="1" dirty="0">
                <a:solidFill>
                  <a:schemeClr val="tx1"/>
                </a:solidFill>
                <a:latin typeface="Arial" pitchFamily="34" charset="0"/>
                <a:cs typeface="Arial" pitchFamily="34" charset="0"/>
              </a:rPr>
              <a:t>2. Konsep dasar </a:t>
            </a:r>
            <a:r>
              <a:rPr lang="id-ID" sz="3200" b="1" dirty="0">
                <a:solidFill>
                  <a:schemeClr val="tx1"/>
                </a:solidFill>
                <a:latin typeface="Arial" pitchFamily="34" charset="0"/>
                <a:cs typeface="Arial" pitchFamily="34" charset="0"/>
              </a:rPr>
              <a:t>maskulinitas, feminitas dan </a:t>
            </a:r>
            <a:r>
              <a:rPr lang="id-ID" sz="3200" b="1" dirty="0" smtClean="0">
                <a:solidFill>
                  <a:schemeClr val="tx1"/>
                </a:solidFill>
                <a:latin typeface="Arial" pitchFamily="34" charset="0"/>
                <a:cs typeface="Arial" pitchFamily="34" charset="0"/>
              </a:rPr>
              <a:t/>
            </a:r>
            <a:br>
              <a:rPr lang="id-ID" sz="3200" b="1" dirty="0" smtClean="0">
                <a:solidFill>
                  <a:schemeClr val="tx1"/>
                </a:solidFill>
                <a:latin typeface="Arial" pitchFamily="34" charset="0"/>
                <a:cs typeface="Arial" pitchFamily="34" charset="0"/>
              </a:rPr>
            </a:br>
            <a:r>
              <a:rPr lang="id-ID" sz="3200" b="1" dirty="0">
                <a:solidFill>
                  <a:schemeClr val="tx1"/>
                </a:solidFill>
                <a:latin typeface="Arial" pitchFamily="34" charset="0"/>
                <a:cs typeface="Arial" pitchFamily="34" charset="0"/>
              </a:rPr>
              <a:t> </a:t>
            </a:r>
            <a:r>
              <a:rPr lang="id-ID" sz="3200" b="1" dirty="0" smtClean="0">
                <a:solidFill>
                  <a:schemeClr val="tx1"/>
                </a:solidFill>
                <a:latin typeface="Arial" pitchFamily="34" charset="0"/>
                <a:cs typeface="Arial" pitchFamily="34" charset="0"/>
              </a:rPr>
              <a:t>   </a:t>
            </a:r>
            <a:r>
              <a:rPr lang="id-ID" sz="3200" b="1" dirty="0" smtClean="0">
                <a:solidFill>
                  <a:schemeClr val="tx1"/>
                </a:solidFill>
                <a:latin typeface="Arial" pitchFamily="34" charset="0"/>
                <a:cs typeface="Arial" pitchFamily="34" charset="0"/>
              </a:rPr>
              <a:t>androgenitas</a:t>
            </a:r>
            <a:endParaRPr lang="id-ID" sz="3200" b="1" dirty="0">
              <a:solidFill>
                <a:schemeClr val="tx1"/>
              </a:solidFill>
            </a:endParaRPr>
          </a:p>
        </p:txBody>
      </p:sp>
      <p:sp>
        <p:nvSpPr>
          <p:cNvPr id="2" name="Content Placeholder 1"/>
          <p:cNvSpPr>
            <a:spLocks noGrp="1"/>
          </p:cNvSpPr>
          <p:nvPr>
            <p:ph idx="1"/>
          </p:nvPr>
        </p:nvSpPr>
        <p:spPr>
          <a:xfrm>
            <a:off x="1248032" y="1841156"/>
            <a:ext cx="9885406" cy="4374293"/>
          </a:xfrm>
          <a:prstGeom prst="rect">
            <a:avLst/>
          </a:prstGeom>
        </p:spPr>
        <p:txBody>
          <a:bodyPr>
            <a:normAutofit lnSpcReduction="10000"/>
          </a:bodyPr>
          <a:lstStyle/>
          <a:p>
            <a:pPr>
              <a:buClr>
                <a:srgbClr val="7030A0"/>
              </a:buClr>
              <a:buSzPct val="100000"/>
              <a:buFont typeface="Wingdings" pitchFamily="2" charset="2"/>
              <a:buChar char="Ø"/>
            </a:pPr>
            <a:r>
              <a:rPr lang="en-US" sz="2400" b="1" dirty="0" smtClean="0"/>
              <a:t>Masculinity</a:t>
            </a:r>
            <a:r>
              <a:rPr lang="en-US" sz="2400" dirty="0" smtClean="0"/>
              <a:t> includes traits, behaviors, and interests that society has asigned to the male gender role.</a:t>
            </a:r>
          </a:p>
          <a:p>
            <a:pPr>
              <a:buClr>
                <a:srgbClr val="7030A0"/>
              </a:buClr>
              <a:buSzPct val="100000"/>
              <a:buFont typeface="Wingdings" pitchFamily="2" charset="2"/>
              <a:buChar char="Ø"/>
            </a:pPr>
            <a:r>
              <a:rPr lang="en-US" sz="2400" b="1" dirty="0" smtClean="0"/>
              <a:t>Feminity</a:t>
            </a:r>
            <a:r>
              <a:rPr lang="en-US" sz="2400" dirty="0" smtClean="0"/>
              <a:t> includes the traits, behaviors, and interests assigned to the female gender role.</a:t>
            </a:r>
          </a:p>
          <a:p>
            <a:pPr>
              <a:buClr>
                <a:srgbClr val="7030A0"/>
              </a:buClr>
              <a:buSzPct val="100000"/>
              <a:buFont typeface="Wingdings" pitchFamily="2" charset="2"/>
              <a:buChar char="Ø"/>
            </a:pPr>
            <a:r>
              <a:rPr lang="en-US" sz="2400" b="1" dirty="0" smtClean="0"/>
              <a:t>Intrarole</a:t>
            </a:r>
            <a:r>
              <a:rPr lang="en-US" sz="2400" dirty="0" smtClean="0"/>
              <a:t> </a:t>
            </a:r>
            <a:r>
              <a:rPr lang="en-US" sz="2400" b="1" dirty="0" smtClean="0"/>
              <a:t>conflict</a:t>
            </a:r>
            <a:r>
              <a:rPr lang="en-US" sz="2400" dirty="0" smtClean="0"/>
              <a:t>&gt;&gt;should  a woman who is unhappy with her marriage express those feelings to her husband? If she is contradicting the expectancy that she is not hurt someone’s feelings.</a:t>
            </a:r>
          </a:p>
          <a:p>
            <a:pPr>
              <a:buClr>
                <a:srgbClr val="7030A0"/>
              </a:buClr>
              <a:buSzPct val="100000"/>
              <a:buFont typeface="Wingdings" pitchFamily="2" charset="2"/>
              <a:buChar char="Ø"/>
            </a:pPr>
            <a:r>
              <a:rPr lang="en-US" sz="2400" b="1" dirty="0" smtClean="0"/>
              <a:t>Interrole</a:t>
            </a:r>
            <a:r>
              <a:rPr lang="en-US" sz="2400" dirty="0" smtClean="0"/>
              <a:t> </a:t>
            </a:r>
            <a:r>
              <a:rPr lang="en-US" sz="2400" b="1" dirty="0" smtClean="0"/>
              <a:t>conflict</a:t>
            </a:r>
            <a:r>
              <a:rPr lang="en-US" sz="2400" dirty="0" smtClean="0"/>
              <a:t>&gt;&gt;a male student involved in a group project may experience conflict between the male gender role to be independent and the student role norm to work together with classmates on group projects. The difficulty here is that the norms for the two different roles clash.</a:t>
            </a:r>
          </a:p>
          <a:p>
            <a:pPr algn="r">
              <a:buNone/>
            </a:pPr>
            <a:r>
              <a:rPr lang="en-US" dirty="0" smtClean="0"/>
              <a:t>(Helgeson)</a:t>
            </a:r>
          </a:p>
        </p:txBody>
      </p:sp>
    </p:spTree>
    <p:extLst>
      <p:ext uri="{BB962C8B-B14F-4D97-AF65-F5344CB8AC3E}">
        <p14:creationId xmlns:p14="http://schemas.microsoft.com/office/powerpoint/2010/main" val="1398004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9032" y="1835515"/>
            <a:ext cx="9144000" cy="4493538"/>
          </a:xfrm>
          <a:prstGeom prst="rect">
            <a:avLst/>
          </a:prstGeom>
        </p:spPr>
        <p:txBody>
          <a:bodyPr>
            <a:spAutoFit/>
          </a:bodyPr>
          <a:lstStyle/>
          <a:p>
            <a:pPr marL="365125" indent="-365125">
              <a:defRPr/>
            </a:pPr>
            <a:r>
              <a:rPr lang="id-ID" sz="2600" dirty="0"/>
              <a:t>Bahaya-bahaya dari stereotipe:</a:t>
            </a:r>
          </a:p>
          <a:p>
            <a:pPr marL="365125" indent="-365125">
              <a:buFont typeface="Wingdings" pitchFamily="2" charset="2"/>
              <a:buChar char="ü"/>
              <a:defRPr/>
            </a:pPr>
            <a:r>
              <a:rPr lang="id-ID" sz="2600" dirty="0"/>
              <a:t>Selalu terlampau menyederhanakan dan sering sangat keliru. Misalnya keyakinan bahwa pria lebih cerdas dari wanita.</a:t>
            </a:r>
          </a:p>
          <a:p>
            <a:pPr marL="365125" indent="-365125">
              <a:buFont typeface="Wingdings" pitchFamily="2" charset="2"/>
              <a:buChar char="ü"/>
              <a:defRPr/>
            </a:pPr>
            <a:r>
              <a:rPr lang="id-ID" sz="2600" dirty="0"/>
              <a:t>Terlalu membesar-besarkan antar kelompok dan memperkecil perbedaan di dalam kelompok (terutama stereotipe jenis kelamin). Misalnya banyak variasi sikap agresif diantara kaum pria,yaitu mulai dari pria sangat lembut yang tidak membunuh seekor lalat sampai dengan para pembunuh.</a:t>
            </a:r>
          </a:p>
          <a:p>
            <a:pPr marL="365125" indent="-365125">
              <a:buFont typeface="Wingdings" pitchFamily="2" charset="2"/>
              <a:buChar char="ü"/>
              <a:defRPr/>
            </a:pPr>
            <a:r>
              <a:rPr lang="id-ID" sz="2600" dirty="0"/>
              <a:t>Digunakan untuk membenarkan prasangka dan diskriminasi terhadap anggota kelompok tertentu.</a:t>
            </a:r>
          </a:p>
          <a:p>
            <a:pPr marL="365125" indent="-365125">
              <a:defRPr/>
            </a:pPr>
            <a:endParaRPr lang="id-ID" sz="2600" dirty="0"/>
          </a:p>
        </p:txBody>
      </p:sp>
      <p:sp>
        <p:nvSpPr>
          <p:cNvPr id="3" name="Title 2"/>
          <p:cNvSpPr txBox="1">
            <a:spLocks/>
          </p:cNvSpPr>
          <p:nvPr/>
        </p:nvSpPr>
        <p:spPr>
          <a:xfrm>
            <a:off x="1267968" y="372174"/>
            <a:ext cx="9275064" cy="1143000"/>
          </a:xfrm>
          <a:prstGeom prst="rect">
            <a:avLst/>
          </a:prstGeom>
        </p:spPr>
        <p:txBody>
          <a:bodyPr>
            <a:noAutofit/>
          </a:bodyPr>
          <a:lstStyle/>
          <a:p>
            <a:pPr defTabSz="914400">
              <a:spcBef>
                <a:spcPct val="0"/>
              </a:spcBef>
              <a:defRPr/>
            </a:pPr>
            <a:r>
              <a:rPr lang="en-US" sz="3200" b="1" dirty="0">
                <a:latin typeface="Arial" pitchFamily="34" charset="0"/>
                <a:ea typeface="+mj-ea"/>
                <a:cs typeface="Arial" pitchFamily="34" charset="0"/>
              </a:rPr>
              <a:t>2. Konsep dasar </a:t>
            </a:r>
            <a:r>
              <a:rPr lang="id-ID" sz="3200" b="1" dirty="0">
                <a:latin typeface="Arial" pitchFamily="34" charset="0"/>
                <a:ea typeface="+mj-ea"/>
                <a:cs typeface="Arial" pitchFamily="34" charset="0"/>
              </a:rPr>
              <a:t>maskulinitas, feminitas dan </a:t>
            </a:r>
            <a:r>
              <a:rPr lang="id-ID" sz="3200" b="1" dirty="0" smtClean="0">
                <a:latin typeface="Arial" pitchFamily="34" charset="0"/>
                <a:ea typeface="+mj-ea"/>
                <a:cs typeface="Arial" pitchFamily="34" charset="0"/>
              </a:rPr>
              <a:t>  </a:t>
            </a:r>
          </a:p>
          <a:p>
            <a:pPr defTabSz="914400">
              <a:spcBef>
                <a:spcPct val="0"/>
              </a:spcBef>
              <a:defRPr/>
            </a:pPr>
            <a:r>
              <a:rPr lang="id-ID" sz="3200" b="1" dirty="0" smtClean="0">
                <a:latin typeface="Arial" pitchFamily="34" charset="0"/>
                <a:ea typeface="+mj-ea"/>
                <a:cs typeface="Arial" pitchFamily="34" charset="0"/>
              </a:rPr>
              <a:t>    androgenitas</a:t>
            </a:r>
            <a:endParaRPr lang="id-ID" sz="3200" b="1" dirty="0">
              <a:latin typeface="+mj-lt"/>
              <a:ea typeface="+mj-ea"/>
              <a:cs typeface="+mj-cs"/>
            </a:endParaRPr>
          </a:p>
        </p:txBody>
      </p:sp>
    </p:spTree>
    <p:extLst>
      <p:ext uri="{BB962C8B-B14F-4D97-AF65-F5344CB8AC3E}">
        <p14:creationId xmlns:p14="http://schemas.microsoft.com/office/powerpoint/2010/main" val="3456072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60390" y="518984"/>
            <a:ext cx="9971902" cy="738016"/>
          </a:xfrm>
        </p:spPr>
        <p:txBody>
          <a:bodyPr>
            <a:normAutofit fontScale="90000"/>
          </a:bodyPr>
          <a:lstStyle/>
          <a:p>
            <a:r>
              <a:rPr lang="id-ID" b="1" dirty="0" smtClean="0">
                <a:solidFill>
                  <a:schemeClr val="tx1"/>
                </a:solidFill>
                <a:effectLst/>
              </a:rPr>
              <a:t>Masalah yang timbul karena stereotip gender</a:t>
            </a:r>
            <a:r>
              <a:rPr lang="en-US" b="1" dirty="0" smtClean="0">
                <a:solidFill>
                  <a:schemeClr val="tx1"/>
                </a:solidFill>
                <a:effectLst/>
              </a:rPr>
              <a:t> :</a:t>
            </a:r>
            <a:endParaRPr lang="id-ID" b="1" dirty="0">
              <a:solidFill>
                <a:schemeClr val="tx1"/>
              </a:solidFill>
              <a:effectLst/>
            </a:endParaRPr>
          </a:p>
        </p:txBody>
      </p:sp>
      <p:sp>
        <p:nvSpPr>
          <p:cNvPr id="4" name="Content Placeholder 3"/>
          <p:cNvSpPr>
            <a:spLocks noGrp="1"/>
          </p:cNvSpPr>
          <p:nvPr>
            <p:ph idx="1"/>
          </p:nvPr>
        </p:nvSpPr>
        <p:spPr>
          <a:xfrm>
            <a:off x="1981200" y="2179639"/>
            <a:ext cx="8229600" cy="1831529"/>
          </a:xfrm>
          <a:prstGeom prst="rect">
            <a:avLst/>
          </a:prstGeom>
        </p:spPr>
        <p:txBody>
          <a:bodyPr>
            <a:normAutofit/>
          </a:bodyPr>
          <a:lstStyle/>
          <a:p>
            <a:pPr algn="ctr">
              <a:buClr>
                <a:srgbClr val="7030A0"/>
              </a:buClr>
              <a:buSzPct val="100000"/>
            </a:pPr>
            <a:r>
              <a:rPr lang="id-ID" sz="2800" dirty="0" smtClean="0"/>
              <a:t>Keterbatasan </a:t>
            </a:r>
            <a:r>
              <a:rPr lang="id-ID" sz="2800" dirty="0" smtClean="0"/>
              <a:t>pada hubungan yang dibina dan karir atau pencapaian pribadi, mengarah pada harapan yang berbeda tentang pekerjaan dan honor/gaji untuk laki2 dan perempuan, bahkan sejak anak2.</a:t>
            </a:r>
            <a:endParaRPr lang="id-ID" sz="2800" dirty="0"/>
          </a:p>
        </p:txBody>
      </p:sp>
    </p:spTree>
    <p:extLst>
      <p:ext uri="{BB962C8B-B14F-4D97-AF65-F5344CB8AC3E}">
        <p14:creationId xmlns:p14="http://schemas.microsoft.com/office/powerpoint/2010/main" val="3863052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67000" y="247134"/>
            <a:ext cx="8001000" cy="895865"/>
          </a:xfrm>
        </p:spPr>
        <p:txBody>
          <a:bodyPr>
            <a:normAutofit/>
          </a:bodyPr>
          <a:lstStyle/>
          <a:p>
            <a:r>
              <a:rPr lang="id-ID" b="1" dirty="0" smtClean="0">
                <a:solidFill>
                  <a:schemeClr val="tx1"/>
                </a:solidFill>
                <a:effectLst/>
              </a:rPr>
              <a:t>Peran gender dan </a:t>
            </a:r>
            <a:r>
              <a:rPr lang="id-ID" b="1" i="1" dirty="0" smtClean="0">
                <a:solidFill>
                  <a:schemeClr val="tx1"/>
                </a:solidFill>
                <a:effectLst/>
              </a:rPr>
              <a:t>body image</a:t>
            </a:r>
            <a:endParaRPr lang="id-ID" b="1" dirty="0">
              <a:solidFill>
                <a:schemeClr val="tx1"/>
              </a:solidFill>
              <a:effectLst/>
            </a:endParaRPr>
          </a:p>
        </p:txBody>
      </p:sp>
      <p:sp>
        <p:nvSpPr>
          <p:cNvPr id="5" name="Content Placeholder 4"/>
          <p:cNvSpPr>
            <a:spLocks noGrp="1"/>
          </p:cNvSpPr>
          <p:nvPr>
            <p:ph idx="1"/>
          </p:nvPr>
        </p:nvSpPr>
        <p:spPr>
          <a:xfrm>
            <a:off x="1161535" y="1775255"/>
            <a:ext cx="10107827" cy="4526691"/>
          </a:xfrm>
          <a:prstGeom prst="rect">
            <a:avLst/>
          </a:prstGeom>
        </p:spPr>
        <p:txBody>
          <a:bodyPr>
            <a:normAutofit/>
          </a:bodyPr>
          <a:lstStyle/>
          <a:p>
            <a:pPr>
              <a:buNone/>
            </a:pPr>
            <a:r>
              <a:rPr lang="id-ID" dirty="0" smtClean="0">
                <a:latin typeface="Arial" pitchFamily="34" charset="0"/>
                <a:cs typeface="Arial" pitchFamily="34" charset="0"/>
              </a:rPr>
              <a:t>Banyak gadis-gadis remaja khawatir tentang bentuk, ukuran, dan jumlah otot tubuh mereka karena mereka diajarkan bahwa </a:t>
            </a:r>
            <a:r>
              <a:rPr lang="id-ID" b="1" dirty="0" smtClean="0">
                <a:latin typeface="Arial" pitchFamily="34" charset="0"/>
                <a:cs typeface="Arial" pitchFamily="34" charset="0"/>
              </a:rPr>
              <a:t>tubuh adalah ekspresi utama diri</a:t>
            </a:r>
            <a:r>
              <a:rPr lang="id-ID" dirty="0" smtClean="0">
                <a:latin typeface="Arial" pitchFamily="34" charset="0"/>
                <a:cs typeface="Arial" pitchFamily="34" charset="0"/>
              </a:rPr>
              <a:t>. Wanita-wanita zaman dahulu mengendalikan tubuh dengan korset, kini gadis-gadis remaja mengendalikan tubuh dengan diet dan olahraga. Mereka lebih khawatir pada penampilan luar. Kekhawatiran tubuh, perfeksionisme, dan ketakutan akan penolakan dibentuk oleh harapan budaya kita untuk perempuan. </a:t>
            </a:r>
            <a:r>
              <a:rPr lang="id-ID" b="1" dirty="0" smtClean="0">
                <a:latin typeface="Arial" pitchFamily="34" charset="0"/>
                <a:cs typeface="Arial" pitchFamily="34" charset="0"/>
              </a:rPr>
              <a:t>Perempuan mengukur tubuhnya berdasarkan standar ideal budaya </a:t>
            </a:r>
            <a:r>
              <a:rPr lang="id-ID" dirty="0" smtClean="0">
                <a:latin typeface="Arial" pitchFamily="34" charset="0"/>
                <a:cs typeface="Arial" pitchFamily="34" charset="0"/>
              </a:rPr>
              <a:t>dan tidak berdaya menuruti perasaan inferior ketika pengukuran berdasarkan pada standar abnormal langsingnya zaman ini, dimana sulit dicapai bagi kebanyakan perempuan. </a:t>
            </a:r>
            <a:endParaRPr lang="en-US" dirty="0" smtClean="0">
              <a:latin typeface="Arial" pitchFamily="34" charset="0"/>
              <a:cs typeface="Arial" pitchFamily="34" charset="0"/>
            </a:endParaRPr>
          </a:p>
          <a:p>
            <a:pPr>
              <a:buNone/>
            </a:pPr>
            <a:r>
              <a:rPr lang="id-ID" b="1" dirty="0" smtClean="0">
                <a:latin typeface="Arial" pitchFamily="34" charset="0"/>
                <a:cs typeface="Arial" pitchFamily="34" charset="0"/>
              </a:rPr>
              <a:t>Anak laki-laki menonton program-program yang mendorong aktivitas, dengan banyak kegiatan dan gerakan, dan anak-anak perempuan menonton program-program tentang persahabatan dan hubungan</a:t>
            </a:r>
            <a:r>
              <a:rPr lang="id-ID" dirty="0" smtClean="0">
                <a:latin typeface="Arial" pitchFamily="34" charset="0"/>
                <a:cs typeface="Arial" pitchFamily="34" charset="0"/>
              </a:rPr>
              <a:t>. Program-program tersebut mengajarkan anak laki-laki untuk menjadi kuat dan </a:t>
            </a:r>
            <a:r>
              <a:rPr lang="en-US" dirty="0" smtClean="0">
                <a:latin typeface="Arial" pitchFamily="34" charset="0"/>
                <a:cs typeface="Arial" pitchFamily="34" charset="0"/>
              </a:rPr>
              <a:t>t</a:t>
            </a:r>
            <a:r>
              <a:rPr lang="id-ID" dirty="0" smtClean="0">
                <a:latin typeface="Arial" pitchFamily="34" charset="0"/>
                <a:cs typeface="Arial" pitchFamily="34" charset="0"/>
              </a:rPr>
              <a:t>erkendali, sementara anak-anak perempuan untuk lebih tampak baik dan menyenangkan orang lain.</a:t>
            </a:r>
            <a:endParaRPr lang="id-ID" dirty="0">
              <a:latin typeface="Arial" pitchFamily="34" charset="0"/>
              <a:cs typeface="Arial" pitchFamily="34" charset="0"/>
            </a:endParaRPr>
          </a:p>
        </p:txBody>
      </p:sp>
    </p:spTree>
    <p:extLst>
      <p:ext uri="{BB962C8B-B14F-4D97-AF65-F5344CB8AC3E}">
        <p14:creationId xmlns:p14="http://schemas.microsoft.com/office/powerpoint/2010/main" val="4201717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5913" y="413952"/>
            <a:ext cx="8229600" cy="685800"/>
          </a:xfrm>
        </p:spPr>
        <p:txBody>
          <a:bodyPr>
            <a:normAutofit fontScale="90000"/>
          </a:bodyPr>
          <a:lstStyle/>
          <a:p>
            <a:r>
              <a:rPr lang="id-ID" b="1" dirty="0" smtClean="0">
                <a:solidFill>
                  <a:schemeClr val="tx1"/>
                </a:solidFill>
                <a:effectLst/>
              </a:rPr>
              <a:t>Peran gender dalam keluarga</a:t>
            </a:r>
            <a:endParaRPr lang="id-ID" b="1" dirty="0">
              <a:solidFill>
                <a:schemeClr val="tx1"/>
              </a:solidFill>
              <a:effectLst/>
            </a:endParaRPr>
          </a:p>
        </p:txBody>
      </p:sp>
      <p:sp>
        <p:nvSpPr>
          <p:cNvPr id="3" name="Content Placeholder 2"/>
          <p:cNvSpPr>
            <a:spLocks noGrp="1"/>
          </p:cNvSpPr>
          <p:nvPr>
            <p:ph idx="1"/>
          </p:nvPr>
        </p:nvSpPr>
        <p:spPr>
          <a:xfrm>
            <a:off x="1075039" y="1754658"/>
            <a:ext cx="10280820" cy="4596715"/>
          </a:xfrm>
          <a:prstGeom prst="rect">
            <a:avLst/>
          </a:prstGeom>
        </p:spPr>
        <p:txBody>
          <a:bodyPr>
            <a:noAutofit/>
          </a:bodyPr>
          <a:lstStyle/>
          <a:p>
            <a:pPr>
              <a:buNone/>
            </a:pPr>
            <a:r>
              <a:rPr lang="en-US" sz="2400" b="1" u="sng" dirty="0">
                <a:latin typeface="Arial" pitchFamily="34" charset="0"/>
                <a:cs typeface="Arial" pitchFamily="34" charset="0"/>
              </a:rPr>
              <a:t>P</a:t>
            </a:r>
            <a:r>
              <a:rPr lang="id-ID" sz="2400" b="1" u="sng" dirty="0">
                <a:latin typeface="Arial" pitchFamily="34" charset="0"/>
                <a:cs typeface="Arial" pitchFamily="34" charset="0"/>
              </a:rPr>
              <a:t>embagian peran dalam rumah tangga dan pengasuhan anak</a:t>
            </a:r>
            <a:r>
              <a:rPr lang="id-ID" sz="2400" dirty="0">
                <a:latin typeface="Arial" pitchFamily="34" charset="0"/>
                <a:cs typeface="Arial" pitchFamily="34" charset="0"/>
              </a:rPr>
              <a:t>. </a:t>
            </a:r>
            <a:r>
              <a:rPr lang="en-US" sz="2400" dirty="0">
                <a:latin typeface="Arial" pitchFamily="34" charset="0"/>
                <a:cs typeface="Arial" pitchFamily="34" charset="0"/>
              </a:rPr>
              <a:t>W</a:t>
            </a:r>
            <a:r>
              <a:rPr lang="id-ID" sz="2400" dirty="0">
                <a:latin typeface="Arial" pitchFamily="34" charset="0"/>
                <a:cs typeface="Arial" pitchFamily="34" charset="0"/>
              </a:rPr>
              <a:t>anita yang telah menikah bekerja di luar rumah, </a:t>
            </a:r>
            <a:r>
              <a:rPr lang="en-US" sz="2400" dirty="0">
                <a:latin typeface="Arial" pitchFamily="34" charset="0"/>
                <a:cs typeface="Arial" pitchFamily="34" charset="0"/>
              </a:rPr>
              <a:t>merasa </a:t>
            </a:r>
            <a:r>
              <a:rPr lang="id-ID" sz="2400" dirty="0">
                <a:latin typeface="Arial" pitchFamily="34" charset="0"/>
                <a:cs typeface="Arial" pitchFamily="34" charset="0"/>
              </a:rPr>
              <a:t>adil rasanya jika </a:t>
            </a:r>
            <a:r>
              <a:rPr lang="id-ID" sz="2400" b="1" dirty="0">
                <a:latin typeface="Arial" pitchFamily="34" charset="0"/>
                <a:cs typeface="Arial" pitchFamily="34" charset="0"/>
              </a:rPr>
              <a:t>mengharapkan kesediaan suami untuk mengambil bagian dalam berbagi tanggung jawab </a:t>
            </a:r>
            <a:r>
              <a:rPr lang="id-ID" sz="2400" dirty="0">
                <a:latin typeface="Arial" pitchFamily="34" charset="0"/>
                <a:cs typeface="Arial" pitchFamily="34" charset="0"/>
              </a:rPr>
              <a:t>untuk mengerjakan pekerjaan rumah tangga dan pengasuhan anak. Wanita masih lebih banyak mengerjakan pekerjaan rumah tangga dibandingkan dengan pria. </a:t>
            </a:r>
            <a:endParaRPr lang="en-US" sz="2400" dirty="0">
              <a:latin typeface="Arial" pitchFamily="34" charset="0"/>
              <a:cs typeface="Arial" pitchFamily="34" charset="0"/>
            </a:endParaRPr>
          </a:p>
          <a:p>
            <a:pPr>
              <a:buNone/>
            </a:pPr>
            <a:r>
              <a:rPr lang="id-ID" sz="2400" dirty="0">
                <a:latin typeface="Arial" pitchFamily="34" charset="0"/>
                <a:cs typeface="Arial" pitchFamily="34" charset="0"/>
              </a:rPr>
              <a:t>Pada </a:t>
            </a:r>
            <a:r>
              <a:rPr lang="id-ID" sz="2400" b="1" dirty="0">
                <a:latin typeface="Arial" pitchFamily="34" charset="0"/>
                <a:cs typeface="Arial" pitchFamily="34" charset="0"/>
              </a:rPr>
              <a:t>keluarga dengan penghasilan ganda</a:t>
            </a:r>
            <a:r>
              <a:rPr lang="id-ID" sz="2400" dirty="0">
                <a:latin typeface="Arial" pitchFamily="34" charset="0"/>
                <a:cs typeface="Arial" pitchFamily="34" charset="0"/>
              </a:rPr>
              <a:t>, </a:t>
            </a:r>
            <a:r>
              <a:rPr lang="id-ID" sz="2400" b="1" dirty="0">
                <a:latin typeface="Arial" pitchFamily="34" charset="0"/>
                <a:cs typeface="Arial" pitchFamily="34" charset="0"/>
              </a:rPr>
              <a:t>ayah</a:t>
            </a:r>
            <a:r>
              <a:rPr lang="id-ID" sz="2400" dirty="0">
                <a:latin typeface="Arial" pitchFamily="34" charset="0"/>
                <a:cs typeface="Arial" pitchFamily="34" charset="0"/>
              </a:rPr>
              <a:t> lebih banyak </a:t>
            </a:r>
            <a:r>
              <a:rPr lang="id-ID" sz="2400" b="1" dirty="0">
                <a:latin typeface="Arial" pitchFamily="34" charset="0"/>
                <a:cs typeface="Arial" pitchFamily="34" charset="0"/>
              </a:rPr>
              <a:t>terlibat</a:t>
            </a:r>
            <a:r>
              <a:rPr lang="id-ID" sz="2400" dirty="0">
                <a:latin typeface="Arial" pitchFamily="34" charset="0"/>
                <a:cs typeface="Arial" pitchFamily="34" charset="0"/>
              </a:rPr>
              <a:t> dalam </a:t>
            </a:r>
            <a:r>
              <a:rPr lang="id-ID" sz="2400" b="1" dirty="0">
                <a:latin typeface="Arial" pitchFamily="34" charset="0"/>
                <a:cs typeface="Arial" pitchFamily="34" charset="0"/>
              </a:rPr>
              <a:t>aktivitas</a:t>
            </a:r>
            <a:r>
              <a:rPr lang="id-ID" sz="2400" dirty="0">
                <a:latin typeface="Arial" pitchFamily="34" charset="0"/>
                <a:cs typeface="Arial" pitchFamily="34" charset="0"/>
              </a:rPr>
              <a:t> dengan anak-anaknya. Pekerjaan</a:t>
            </a:r>
            <a:r>
              <a:rPr lang="en-US" sz="2400" dirty="0">
                <a:latin typeface="Arial" pitchFamily="34" charset="0"/>
                <a:cs typeface="Arial" pitchFamily="34" charset="0"/>
              </a:rPr>
              <a:t>2 </a:t>
            </a:r>
            <a:r>
              <a:rPr lang="id-ID" sz="2400" dirty="0">
                <a:latin typeface="Arial" pitchFamily="34" charset="0"/>
                <a:cs typeface="Arial" pitchFamily="34" charset="0"/>
              </a:rPr>
              <a:t>di dalam rumah secara dominan diselesaikan oleh wanita sementara di luar rumah oleh pria. </a:t>
            </a:r>
            <a:endParaRPr lang="en-US" sz="2400" dirty="0">
              <a:latin typeface="Arial" pitchFamily="34" charset="0"/>
              <a:cs typeface="Arial" pitchFamily="34" charset="0"/>
            </a:endParaRPr>
          </a:p>
          <a:p>
            <a:pPr>
              <a:buNone/>
            </a:pPr>
            <a:r>
              <a:rPr lang="id-ID" sz="2400" b="1" i="1" dirty="0">
                <a:latin typeface="Arial" pitchFamily="34" charset="0"/>
                <a:cs typeface="Arial" pitchFamily="34" charset="0"/>
              </a:rPr>
              <a:t>Kepuasan pernikahan tergantung sebagian dari pasangan yang dapat menerima dirinya sendiri dan pasangannya berbagi tugas yang sama dalam pekerjaan rumah tangga</a:t>
            </a:r>
            <a:r>
              <a:rPr lang="id-ID" sz="2400" dirty="0">
                <a:latin typeface="Arial" pitchFamily="34" charset="0"/>
                <a:cs typeface="Arial" pitchFamily="34" charset="0"/>
              </a:rPr>
              <a:t>. </a:t>
            </a:r>
          </a:p>
        </p:txBody>
      </p:sp>
    </p:spTree>
    <p:extLst>
      <p:ext uri="{BB962C8B-B14F-4D97-AF65-F5344CB8AC3E}">
        <p14:creationId xmlns:p14="http://schemas.microsoft.com/office/powerpoint/2010/main" val="1023135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08887" y="237568"/>
            <a:ext cx="7866888" cy="1143000"/>
          </a:xfrm>
        </p:spPr>
        <p:txBody>
          <a:bodyPr>
            <a:normAutofit/>
          </a:bodyPr>
          <a:lstStyle/>
          <a:p>
            <a:r>
              <a:rPr lang="id-ID" b="1" dirty="0" smtClean="0">
                <a:solidFill>
                  <a:schemeClr val="tx1"/>
                </a:solidFill>
                <a:effectLst/>
              </a:rPr>
              <a:t>Peran gender dalam keluarga</a:t>
            </a:r>
            <a:endParaRPr lang="id-ID" b="1" dirty="0">
              <a:solidFill>
                <a:schemeClr val="tx1"/>
              </a:solidFill>
              <a:effectLst/>
            </a:endParaRPr>
          </a:p>
        </p:txBody>
      </p:sp>
      <p:sp>
        <p:nvSpPr>
          <p:cNvPr id="3" name="Content Placeholder 2"/>
          <p:cNvSpPr>
            <a:spLocks noGrp="1"/>
          </p:cNvSpPr>
          <p:nvPr>
            <p:ph idx="1"/>
          </p:nvPr>
        </p:nvSpPr>
        <p:spPr>
          <a:xfrm>
            <a:off x="1322173" y="1851454"/>
            <a:ext cx="9761838" cy="4191000"/>
          </a:xfrm>
          <a:prstGeom prst="rect">
            <a:avLst/>
          </a:prstGeom>
        </p:spPr>
        <p:txBody>
          <a:bodyPr>
            <a:normAutofit/>
          </a:bodyPr>
          <a:lstStyle/>
          <a:p>
            <a:pPr>
              <a:buNone/>
            </a:pPr>
            <a:r>
              <a:rPr lang="id-ID" sz="2800" dirty="0">
                <a:latin typeface="Arial" pitchFamily="34" charset="0"/>
                <a:cs typeface="Arial" pitchFamily="34" charset="0"/>
              </a:rPr>
              <a:t>Berbagi pekerjaan domestik penting, bagaimanapun, bagi kesejahteraan individual, untuk hubungan pernikahan dan kualitas hubungan orang tua-anak. </a:t>
            </a:r>
            <a:endParaRPr lang="en-US" sz="2800" dirty="0">
              <a:latin typeface="Arial" pitchFamily="34" charset="0"/>
              <a:cs typeface="Arial" pitchFamily="34" charset="0"/>
            </a:endParaRPr>
          </a:p>
          <a:p>
            <a:pPr>
              <a:buNone/>
            </a:pPr>
            <a:r>
              <a:rPr lang="id-ID" sz="2800" b="1" i="1" dirty="0">
                <a:latin typeface="Arial" pitchFamily="34" charset="0"/>
                <a:cs typeface="Arial" pitchFamily="34" charset="0"/>
              </a:rPr>
              <a:t>Semakin besar keterlibatan pengasuhan oleh ayah dalam pengasuhan anak juga akan meningkatkan pula kepuasan pernikahan bagi wanita. </a:t>
            </a:r>
            <a:endParaRPr lang="en-US" sz="2800" b="1" i="1" dirty="0">
              <a:latin typeface="Arial" pitchFamily="34" charset="0"/>
              <a:cs typeface="Arial" pitchFamily="34" charset="0"/>
            </a:endParaRPr>
          </a:p>
          <a:p>
            <a:pPr>
              <a:buNone/>
            </a:pPr>
            <a:r>
              <a:rPr lang="id-ID" sz="2800" dirty="0">
                <a:latin typeface="Arial" pitchFamily="34" charset="0"/>
                <a:cs typeface="Arial" pitchFamily="34" charset="0"/>
              </a:rPr>
              <a:t>Ideologi gender pria adalah prediktor tunggal atas </a:t>
            </a:r>
            <a:r>
              <a:rPr lang="en-US" sz="2800" dirty="0" err="1">
                <a:latin typeface="Arial" pitchFamily="34" charset="0"/>
                <a:cs typeface="Arial" pitchFamily="34" charset="0"/>
              </a:rPr>
              <a:t>pem</a:t>
            </a:r>
            <a:r>
              <a:rPr lang="id-ID" sz="2800" dirty="0">
                <a:latin typeface="Arial" pitchFamily="34" charset="0"/>
                <a:cs typeface="Arial" pitchFamily="34" charset="0"/>
              </a:rPr>
              <a:t>bagi</a:t>
            </a:r>
            <a:r>
              <a:rPr lang="en-US" sz="2800" dirty="0">
                <a:latin typeface="Arial" pitchFamily="34" charset="0"/>
                <a:cs typeface="Arial" pitchFamily="34" charset="0"/>
              </a:rPr>
              <a:t>an</a:t>
            </a:r>
            <a:r>
              <a:rPr lang="id-ID" sz="2800" dirty="0">
                <a:latin typeface="Arial" pitchFamily="34" charset="0"/>
                <a:cs typeface="Arial" pitchFamily="34" charset="0"/>
              </a:rPr>
              <a:t> pekerjaan</a:t>
            </a:r>
            <a:r>
              <a:rPr lang="en-US" sz="2800" dirty="0">
                <a:latin typeface="Arial" pitchFamily="34" charset="0"/>
                <a:cs typeface="Arial" pitchFamily="34" charset="0"/>
              </a:rPr>
              <a:t> di</a:t>
            </a:r>
            <a:r>
              <a:rPr lang="id-ID" sz="2800" dirty="0">
                <a:latin typeface="Arial" pitchFamily="34" charset="0"/>
                <a:cs typeface="Arial" pitchFamily="34" charset="0"/>
              </a:rPr>
              <a:t> rumah</a:t>
            </a:r>
            <a:r>
              <a:rPr lang="en-US" sz="2800" dirty="0">
                <a:latin typeface="Arial" pitchFamily="34" charset="0"/>
                <a:cs typeface="Arial" pitchFamily="34" charset="0"/>
              </a:rPr>
              <a:t> tangga</a:t>
            </a:r>
            <a:r>
              <a:rPr lang="id-ID" sz="2800" dirty="0">
                <a:latin typeface="Arial" pitchFamily="34" charset="0"/>
                <a:cs typeface="Arial" pitchFamily="34" charset="0"/>
              </a:rPr>
              <a:t>. </a:t>
            </a:r>
            <a:endParaRPr lang="en-US" sz="2800" dirty="0">
              <a:latin typeface="Arial" pitchFamily="34" charset="0"/>
              <a:cs typeface="Arial" pitchFamily="34" charset="0"/>
            </a:endParaRPr>
          </a:p>
          <a:p>
            <a:endParaRPr lang="id-ID" dirty="0"/>
          </a:p>
        </p:txBody>
      </p:sp>
    </p:spTree>
    <p:extLst>
      <p:ext uri="{BB962C8B-B14F-4D97-AF65-F5344CB8AC3E}">
        <p14:creationId xmlns:p14="http://schemas.microsoft.com/office/powerpoint/2010/main" val="339237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6086" y="436605"/>
            <a:ext cx="8077200" cy="838200"/>
          </a:xfrm>
        </p:spPr>
        <p:txBody>
          <a:bodyPr>
            <a:noAutofit/>
          </a:bodyPr>
          <a:lstStyle/>
          <a:p>
            <a:pPr marL="342900" indent="17463">
              <a:tabLst>
                <a:tab pos="342900" algn="l"/>
              </a:tabLst>
              <a:defRPr/>
            </a:pPr>
            <a:r>
              <a:rPr lang="en-US" sz="4000" b="1" dirty="0">
                <a:solidFill>
                  <a:schemeClr val="tx1"/>
                </a:solidFill>
                <a:latin typeface="Arial" pitchFamily="34" charset="0"/>
                <a:cs typeface="Arial" pitchFamily="34" charset="0"/>
              </a:rPr>
              <a:t>Konsep Androgyny</a:t>
            </a:r>
          </a:p>
        </p:txBody>
      </p:sp>
      <p:sp>
        <p:nvSpPr>
          <p:cNvPr id="5" name="Content Placeholder 4"/>
          <p:cNvSpPr>
            <a:spLocks noGrp="1"/>
          </p:cNvSpPr>
          <p:nvPr>
            <p:ph idx="1"/>
          </p:nvPr>
        </p:nvSpPr>
        <p:spPr>
          <a:xfrm>
            <a:off x="1219200" y="1807464"/>
            <a:ext cx="9912096" cy="4507992"/>
          </a:xfrm>
          <a:prstGeom prst="rect">
            <a:avLst/>
          </a:prstGeom>
        </p:spPr>
        <p:txBody>
          <a:bodyPr>
            <a:noAutofit/>
          </a:bodyPr>
          <a:lstStyle/>
          <a:p>
            <a:pPr>
              <a:buNone/>
            </a:pPr>
            <a:r>
              <a:rPr lang="en-US" sz="2500" b="1" dirty="0">
                <a:latin typeface="Arial" pitchFamily="34" charset="0"/>
                <a:cs typeface="Arial" pitchFamily="34" charset="0"/>
              </a:rPr>
              <a:t>Adalah </a:t>
            </a:r>
            <a:r>
              <a:rPr lang="id-ID" sz="2500" b="1" i="1" dirty="0">
                <a:latin typeface="Arial" pitchFamily="34" charset="0"/>
                <a:cs typeface="Arial" pitchFamily="34" charset="0"/>
              </a:rPr>
              <a:t>peran gender yang mengkombinasikan feminin dan maskulin</a:t>
            </a:r>
            <a:r>
              <a:rPr lang="id-ID" sz="2500" dirty="0">
                <a:latin typeface="Arial" pitchFamily="34" charset="0"/>
                <a:cs typeface="Arial" pitchFamily="34" charset="0"/>
              </a:rPr>
              <a:t>. Individu androgyny tidak terlalu mengikuti tipe peran gendernya yang sesuai dengan yang diharapkan oleh budaya, namun lebih menyesuaikan perilakunya dengan situasi yang berlaku</a:t>
            </a:r>
            <a:r>
              <a:rPr lang="id-ID" sz="2500" b="1" i="1" dirty="0">
                <a:latin typeface="Arial" pitchFamily="34" charset="0"/>
                <a:cs typeface="Arial" pitchFamily="34" charset="0"/>
              </a:rPr>
              <a:t>. Individu androgyny dan maskulin terlihat lebih mandiri dan tidak konform dibandingkan dengan individu feminin. Individu androgyny dan feminin lebih bersifat pengasuh dibandingkan individu maskulin</a:t>
            </a:r>
            <a:r>
              <a:rPr lang="id-ID" sz="2500" dirty="0">
                <a:latin typeface="Arial" pitchFamily="34" charset="0"/>
                <a:cs typeface="Arial" pitchFamily="34" charset="0"/>
              </a:rPr>
              <a:t>. Beberapa pria kemudian mulai menyadari bahwa ada keuntungan yang lebih dalam kehidupannya dengan lebih menyayangi, mencintai dan bekerjasama, sehingga mereka lebih mengurangi kebutuhan untuk bersaing, melawan dan saling menguasai. </a:t>
            </a:r>
          </a:p>
        </p:txBody>
      </p:sp>
    </p:spTree>
    <p:extLst>
      <p:ext uri="{BB962C8B-B14F-4D97-AF65-F5344CB8AC3E}">
        <p14:creationId xmlns:p14="http://schemas.microsoft.com/office/powerpoint/2010/main" val="37405173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0756" y="413951"/>
            <a:ext cx="8229600" cy="838200"/>
          </a:xfrm>
        </p:spPr>
        <p:txBody>
          <a:bodyPr>
            <a:noAutofit/>
          </a:bodyPr>
          <a:lstStyle/>
          <a:p>
            <a:pPr marL="342900" indent="17463">
              <a:tabLst>
                <a:tab pos="342900" algn="l"/>
              </a:tabLst>
              <a:defRPr/>
            </a:pPr>
            <a:r>
              <a:rPr lang="en-US" sz="4400" b="1" dirty="0">
                <a:solidFill>
                  <a:schemeClr val="tx1"/>
                </a:solidFill>
                <a:latin typeface="Arial" pitchFamily="34" charset="0"/>
                <a:cs typeface="Arial" pitchFamily="34" charset="0"/>
              </a:rPr>
              <a:t>Konsep Androgyny</a:t>
            </a:r>
            <a:endParaRPr lang="en-US" sz="4400" b="1" dirty="0">
              <a:solidFill>
                <a:schemeClr val="tx1"/>
              </a:solidFill>
              <a:latin typeface="Copperplate Gothic Bold" pitchFamily="34" charset="0"/>
            </a:endParaRPr>
          </a:p>
        </p:txBody>
      </p:sp>
      <p:sp>
        <p:nvSpPr>
          <p:cNvPr id="5" name="Content Placeholder 4"/>
          <p:cNvSpPr>
            <a:spLocks noGrp="1"/>
          </p:cNvSpPr>
          <p:nvPr>
            <p:ph idx="1"/>
          </p:nvPr>
        </p:nvSpPr>
        <p:spPr>
          <a:xfrm>
            <a:off x="1207008" y="1780032"/>
            <a:ext cx="9985248" cy="4572000"/>
          </a:xfrm>
          <a:prstGeom prst="rect">
            <a:avLst/>
          </a:prstGeom>
        </p:spPr>
        <p:txBody>
          <a:bodyPr>
            <a:normAutofit fontScale="92500" lnSpcReduction="20000"/>
          </a:bodyPr>
          <a:lstStyle/>
          <a:p>
            <a:pPr>
              <a:buNone/>
            </a:pPr>
            <a:r>
              <a:rPr lang="id-ID" sz="2800" dirty="0">
                <a:latin typeface="Arial" pitchFamily="34" charset="0"/>
                <a:cs typeface="Arial" pitchFamily="34" charset="0"/>
              </a:rPr>
              <a:t>Individu </a:t>
            </a:r>
            <a:r>
              <a:rPr lang="id-ID" sz="2800" b="1" dirty="0">
                <a:latin typeface="Arial" pitchFamily="34" charset="0"/>
                <a:cs typeface="Arial" pitchFamily="34" charset="0"/>
              </a:rPr>
              <a:t>androgyny</a:t>
            </a:r>
            <a:r>
              <a:rPr lang="id-ID" sz="2800" dirty="0">
                <a:latin typeface="Arial" pitchFamily="34" charset="0"/>
                <a:cs typeface="Arial" pitchFamily="34" charset="0"/>
              </a:rPr>
              <a:t> memiliki hubungan sosial yang lebih baik dan lebih menyesuaikan diri dibandingkan dengan individu yang memiliki identitas gender tradisional. </a:t>
            </a:r>
            <a:endParaRPr lang="en-US" sz="2800" dirty="0">
              <a:latin typeface="Arial" pitchFamily="34" charset="0"/>
              <a:cs typeface="Arial" pitchFamily="34" charset="0"/>
            </a:endParaRPr>
          </a:p>
          <a:p>
            <a:pPr>
              <a:buNone/>
            </a:pPr>
            <a:r>
              <a:rPr lang="id-ID" sz="2800" dirty="0">
                <a:latin typeface="Arial" pitchFamily="34" charset="0"/>
                <a:cs typeface="Arial" pitchFamily="34" charset="0"/>
              </a:rPr>
              <a:t>Individu dengan karakteristik androgyny dan maskulin mengalami depresi yang minimal. </a:t>
            </a:r>
            <a:endParaRPr lang="en-US" sz="2800" dirty="0">
              <a:latin typeface="Arial" pitchFamily="34" charset="0"/>
              <a:cs typeface="Arial" pitchFamily="34" charset="0"/>
            </a:endParaRPr>
          </a:p>
          <a:p>
            <a:pPr>
              <a:buNone/>
            </a:pPr>
            <a:r>
              <a:rPr lang="id-ID" sz="2800" b="1" i="1" dirty="0">
                <a:latin typeface="Arial" pitchFamily="34" charset="0"/>
                <a:cs typeface="Arial" pitchFamily="34" charset="0"/>
              </a:rPr>
              <a:t>Individu androgyny lebih memiliki kemampuan dan sumber-sumber untuk menyesuaikan diri, misalnya tekhnik coping yang efektif, kebutuhan emosional, keterampilan komunikasi, dan konsep diri yang baik dengan tingkat ego-strength yang tinggi.</a:t>
            </a:r>
            <a:r>
              <a:rPr lang="id-ID" sz="2800" dirty="0">
                <a:latin typeface="Arial" pitchFamily="34" charset="0"/>
                <a:cs typeface="Arial" pitchFamily="34" charset="0"/>
              </a:rPr>
              <a:t> </a:t>
            </a:r>
            <a:endParaRPr lang="en-US" sz="2800" dirty="0">
              <a:latin typeface="Arial" pitchFamily="34" charset="0"/>
              <a:cs typeface="Arial" pitchFamily="34" charset="0"/>
            </a:endParaRPr>
          </a:p>
          <a:p>
            <a:pPr>
              <a:buNone/>
            </a:pPr>
            <a:r>
              <a:rPr lang="id-ID" sz="2800" dirty="0">
                <a:latin typeface="Arial" pitchFamily="34" charset="0"/>
                <a:cs typeface="Arial" pitchFamily="34" charset="0"/>
              </a:rPr>
              <a:t>Remaja-remaja perempuan</a:t>
            </a:r>
            <a:r>
              <a:rPr lang="en-US" sz="2800" dirty="0">
                <a:latin typeface="Arial" pitchFamily="34" charset="0"/>
                <a:cs typeface="Arial" pitchFamily="34" charset="0"/>
              </a:rPr>
              <a:t>,</a:t>
            </a:r>
            <a:r>
              <a:rPr lang="id-ID" sz="2800" dirty="0">
                <a:latin typeface="Arial" pitchFamily="34" charset="0"/>
                <a:cs typeface="Arial" pitchFamily="34" charset="0"/>
              </a:rPr>
              <a:t> terbukti dari hasil penelitian Mullis dan McKinley tahun 1989, bahwa yang memiliki orientasi gender androgyny atau maskulin lebih tinggi harga dirinya (self-esteem) dibandingkan yang feminin atau yang tidak teridentifikasi.</a:t>
            </a:r>
          </a:p>
          <a:p>
            <a:pPr>
              <a:buNone/>
            </a:pPr>
            <a:endParaRPr lang="id-ID" dirty="0"/>
          </a:p>
        </p:txBody>
      </p:sp>
    </p:spTree>
    <p:extLst>
      <p:ext uri="{BB962C8B-B14F-4D97-AF65-F5344CB8AC3E}">
        <p14:creationId xmlns:p14="http://schemas.microsoft.com/office/powerpoint/2010/main" val="28856694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835998"/>
            <a:ext cx="9144000" cy="4216539"/>
          </a:xfrm>
          <a:prstGeom prst="rect">
            <a:avLst/>
          </a:prstGeom>
          <a:noFill/>
        </p:spPr>
        <p:txBody>
          <a:bodyPr>
            <a:spAutoFit/>
          </a:bodyPr>
          <a:lstStyle/>
          <a:p>
            <a:pPr>
              <a:defRPr/>
            </a:pPr>
            <a:r>
              <a:rPr lang="en-US" sz="2800" b="1" dirty="0"/>
              <a:t>			</a:t>
            </a:r>
            <a:r>
              <a:rPr lang="id-ID" sz="2800" b="1" dirty="0"/>
              <a:t>ANDROGENITAS</a:t>
            </a:r>
          </a:p>
          <a:p>
            <a:pPr marL="360363" indent="-360363">
              <a:defRPr/>
            </a:pPr>
            <a:r>
              <a:rPr lang="id-ID" sz="2400" b="1" dirty="0"/>
              <a:t>Chaplin :</a:t>
            </a:r>
          </a:p>
          <a:p>
            <a:pPr marL="817563" lvl="1" indent="-360363">
              <a:buFont typeface="Wingdings" pitchFamily="2" charset="2"/>
              <a:buChar char="§"/>
              <a:defRPr/>
            </a:pPr>
            <a:r>
              <a:rPr lang="id-ID" sz="2400" b="1" dirty="0"/>
              <a:t>Androgynous : </a:t>
            </a:r>
            <a:r>
              <a:rPr lang="id-ID" sz="2400" b="1" dirty="0">
                <a:solidFill>
                  <a:srgbClr val="C00000"/>
                </a:solidFill>
              </a:rPr>
              <a:t>sifat</a:t>
            </a:r>
            <a:r>
              <a:rPr lang="id-ID" sz="2400" b="1" dirty="0"/>
              <a:t> </a:t>
            </a:r>
            <a:r>
              <a:rPr lang="id-ID" sz="2400" dirty="0"/>
              <a:t>seorang pria yang memperlihatkan struktur-struktur dengan ciri-ciri karakteristik kewanitaan.</a:t>
            </a:r>
          </a:p>
          <a:p>
            <a:pPr marL="817563" lvl="1" indent="-360363">
              <a:buFont typeface="Wingdings" pitchFamily="2" charset="2"/>
              <a:buChar char="§"/>
              <a:defRPr/>
            </a:pPr>
            <a:r>
              <a:rPr lang="id-ID" sz="2400" b="1" dirty="0"/>
              <a:t>Androgen : </a:t>
            </a:r>
            <a:r>
              <a:rPr lang="id-ID" sz="2400" b="1" dirty="0">
                <a:solidFill>
                  <a:srgbClr val="C00000"/>
                </a:solidFill>
              </a:rPr>
              <a:t>hormon seks </a:t>
            </a:r>
            <a:r>
              <a:rPr lang="en-US" sz="2400" dirty="0"/>
              <a:t>pria</a:t>
            </a:r>
            <a:r>
              <a:rPr lang="id-ID" sz="2400" dirty="0"/>
              <a:t> yang bertanggung jawab atas terjadinya perubahan-perubahan struktural dan fungsional yang berasosiasi dengan “kepriaan” pada taraf kedewasaan.</a:t>
            </a:r>
          </a:p>
          <a:p>
            <a:pPr marL="817563" lvl="1" indent="-360363">
              <a:buFont typeface="Wingdings" pitchFamily="2" charset="2"/>
              <a:buChar char="§"/>
              <a:defRPr/>
            </a:pPr>
            <a:r>
              <a:rPr lang="id-ID" sz="2400" b="1" dirty="0"/>
              <a:t>Androgenitas : </a:t>
            </a:r>
            <a:r>
              <a:rPr lang="id-ID" sz="2400" dirty="0"/>
              <a:t>konsep dasar bahwa individu memiliki </a:t>
            </a:r>
            <a:r>
              <a:rPr lang="id-ID" sz="2400" b="1" dirty="0">
                <a:solidFill>
                  <a:srgbClr val="C00000"/>
                </a:solidFill>
              </a:rPr>
              <a:t>potensialitas bipolar </a:t>
            </a:r>
            <a:r>
              <a:rPr lang="id-ID" sz="2400" dirty="0"/>
              <a:t>dalam seks sampai ia berubah jenis kelaminnya secara definitif melalui upacara keagamaan sukunya.</a:t>
            </a:r>
          </a:p>
        </p:txBody>
      </p:sp>
    </p:spTree>
    <p:extLst>
      <p:ext uri="{BB962C8B-B14F-4D97-AF65-F5344CB8AC3E}">
        <p14:creationId xmlns:p14="http://schemas.microsoft.com/office/powerpoint/2010/main" val="1974454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71868"/>
            <a:ext cx="9144000" cy="5755422"/>
          </a:xfrm>
          <a:prstGeom prst="rect">
            <a:avLst/>
          </a:prstGeom>
          <a:noFill/>
        </p:spPr>
        <p:txBody>
          <a:bodyPr wrap="square">
            <a:spAutoFit/>
          </a:bodyPr>
          <a:lstStyle/>
          <a:p>
            <a:pPr>
              <a:defRPr/>
            </a:pPr>
            <a:r>
              <a:rPr lang="en-US" sz="3200" b="1" dirty="0"/>
              <a:t>		</a:t>
            </a:r>
            <a:r>
              <a:rPr lang="id-ID" sz="3200" b="1" dirty="0"/>
              <a:t>MODEL ANDROGINI</a:t>
            </a:r>
          </a:p>
          <a:p>
            <a:pPr>
              <a:defRPr/>
            </a:pPr>
            <a:endParaRPr lang="id-ID" sz="2800" b="1" dirty="0"/>
          </a:p>
          <a:p>
            <a:pPr algn="ctr">
              <a:defRPr/>
            </a:pPr>
            <a:r>
              <a:rPr lang="id-ID" sz="2800" dirty="0"/>
              <a:t>Individu androginus melebihi individu yang termasuk penggolongan jenis kelamin tradisional karena memiliki </a:t>
            </a:r>
            <a:r>
              <a:rPr lang="id-ID" sz="2800" dirty="0">
                <a:solidFill>
                  <a:srgbClr val="0070C0"/>
                </a:solidFill>
              </a:rPr>
              <a:t>perilaku yang lebih luwes dan harga diri yang lebih tinggi.</a:t>
            </a:r>
          </a:p>
          <a:p>
            <a:pPr>
              <a:defRPr/>
            </a:pPr>
            <a:endParaRPr lang="id-ID" sz="2800" dirty="0"/>
          </a:p>
          <a:p>
            <a:pPr>
              <a:defRPr/>
            </a:pPr>
            <a:endParaRPr lang="id-ID" sz="2800" dirty="0"/>
          </a:p>
          <a:p>
            <a:pPr>
              <a:defRPr/>
            </a:pPr>
            <a:endParaRPr lang="id-ID" sz="2800" dirty="0"/>
          </a:p>
          <a:p>
            <a:pPr>
              <a:defRPr/>
            </a:pPr>
            <a:endParaRPr lang="id-ID" sz="2800" dirty="0"/>
          </a:p>
          <a:p>
            <a:pPr algn="ctr">
              <a:defRPr/>
            </a:pPr>
            <a:r>
              <a:rPr lang="id-ID" sz="2800" dirty="0"/>
              <a:t>Individu androginus yang memandang dirinya memiliki sifat maskulin maupun feminin yang positif, pasti akan memiliki </a:t>
            </a:r>
            <a:r>
              <a:rPr lang="id-ID" sz="2800" dirty="0">
                <a:solidFill>
                  <a:srgbClr val="0070C0"/>
                </a:solidFill>
              </a:rPr>
              <a:t>harga diri yang lebih tinggi </a:t>
            </a:r>
            <a:r>
              <a:rPr lang="id-ID" sz="2800" dirty="0"/>
              <a:t>daripada individu yang termasuk </a:t>
            </a:r>
            <a:endParaRPr lang="en-US" sz="2800" dirty="0"/>
          </a:p>
          <a:p>
            <a:pPr algn="ctr">
              <a:defRPr/>
            </a:pPr>
            <a:r>
              <a:rPr lang="id-ID" sz="2800" dirty="0"/>
              <a:t>penggolongan menurut jenis kelamin.</a:t>
            </a:r>
          </a:p>
        </p:txBody>
      </p:sp>
      <p:sp>
        <p:nvSpPr>
          <p:cNvPr id="4" name="Down Arrow 3"/>
          <p:cNvSpPr/>
          <p:nvPr/>
        </p:nvSpPr>
        <p:spPr>
          <a:xfrm flipH="1">
            <a:off x="4899818" y="2788920"/>
            <a:ext cx="2392363" cy="15240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Tree>
    <p:extLst>
      <p:ext uri="{BB962C8B-B14F-4D97-AF65-F5344CB8AC3E}">
        <p14:creationId xmlns:p14="http://schemas.microsoft.com/office/powerpoint/2010/main" val="21806755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9472" y="538226"/>
            <a:ext cx="10399776" cy="5693866"/>
          </a:xfrm>
          <a:prstGeom prst="rect">
            <a:avLst/>
          </a:prstGeom>
          <a:noFill/>
        </p:spPr>
        <p:txBody>
          <a:bodyPr wrap="square">
            <a:spAutoFit/>
          </a:bodyPr>
          <a:lstStyle/>
          <a:p>
            <a:pPr>
              <a:defRPr/>
            </a:pPr>
            <a:r>
              <a:rPr lang="id-ID" sz="2800" b="1" dirty="0"/>
              <a:t>Penyebab perubahan stereotipe peran seks, </a:t>
            </a:r>
            <a:r>
              <a:rPr lang="id-ID" sz="2800" dirty="0"/>
              <a:t>yaitu :</a:t>
            </a:r>
          </a:p>
          <a:p>
            <a:pPr indent="360363">
              <a:buFont typeface="Wingdings" pitchFamily="2" charset="2"/>
              <a:buChar char="§"/>
              <a:defRPr/>
            </a:pPr>
            <a:r>
              <a:rPr lang="id-ID" sz="2400" dirty="0"/>
              <a:t>Perubahan gaya hidup</a:t>
            </a:r>
          </a:p>
          <a:p>
            <a:pPr indent="360363">
              <a:buFont typeface="Wingdings" pitchFamily="2" charset="2"/>
              <a:buChar char="§"/>
              <a:defRPr/>
            </a:pPr>
            <a:r>
              <a:rPr lang="id-ID" sz="2400" dirty="0"/>
              <a:t>Pendidikan yang sama</a:t>
            </a:r>
          </a:p>
          <a:p>
            <a:pPr indent="360363">
              <a:buFont typeface="Wingdings" pitchFamily="2" charset="2"/>
              <a:buChar char="§"/>
              <a:defRPr/>
            </a:pPr>
            <a:r>
              <a:rPr lang="id-ID" sz="2400" dirty="0"/>
              <a:t>Mobilitas individu</a:t>
            </a:r>
          </a:p>
          <a:p>
            <a:pPr indent="360363">
              <a:buFont typeface="Wingdings" pitchFamily="2" charset="2"/>
              <a:buChar char="§"/>
              <a:defRPr/>
            </a:pPr>
            <a:r>
              <a:rPr lang="id-ID" sz="2400" dirty="0"/>
              <a:t>Gerakan tes intelegensi</a:t>
            </a:r>
          </a:p>
          <a:p>
            <a:pPr indent="360363">
              <a:buFont typeface="Wingdings" pitchFamily="2" charset="2"/>
              <a:buChar char="§"/>
              <a:defRPr/>
            </a:pPr>
            <a:r>
              <a:rPr lang="id-ID" sz="2400" dirty="0"/>
              <a:t>Pentingnya lambang status</a:t>
            </a:r>
          </a:p>
          <a:p>
            <a:pPr indent="360363">
              <a:buFont typeface="Wingdings" pitchFamily="2" charset="2"/>
              <a:buChar char="§"/>
              <a:defRPr/>
            </a:pPr>
            <a:r>
              <a:rPr lang="id-ID" sz="2400" dirty="0"/>
              <a:t>Kesempatan untuk bekerjasama, dll.</a:t>
            </a:r>
            <a:endParaRPr lang="id-ID" sz="2000" dirty="0"/>
          </a:p>
          <a:p>
            <a:pPr>
              <a:defRPr/>
            </a:pPr>
            <a:r>
              <a:rPr lang="id-ID" sz="2400" dirty="0"/>
              <a:t>Peran seks terdiri dari : tradisional dan sederajat.</a:t>
            </a:r>
          </a:p>
          <a:p>
            <a:pPr marL="457200">
              <a:defRPr/>
            </a:pPr>
            <a:r>
              <a:rPr lang="id-ID" sz="2400" dirty="0"/>
              <a:t>Peran seks sederajat/egaliter: perbedaan jenis kelamin lebih sedikit atau jauh dibandingkan sebelumnya.</a:t>
            </a:r>
          </a:p>
          <a:p>
            <a:pPr>
              <a:defRPr/>
            </a:pPr>
            <a:r>
              <a:rPr lang="id-ID" sz="2400" dirty="0"/>
              <a:t>Oki: </a:t>
            </a:r>
          </a:p>
          <a:p>
            <a:pPr marL="360363" indent="-360363">
              <a:buFont typeface="Wingdings" pitchFamily="2" charset="2"/>
              <a:buChar char="§"/>
              <a:defRPr/>
            </a:pPr>
            <a:r>
              <a:rPr lang="id-ID" sz="2400" dirty="0"/>
              <a:t> hal pertama yang dipelajari adalah membedakan jenis kelamin, informasi inisial gender sehingga anak dapat mengembangkan stereotipe gender.</a:t>
            </a:r>
          </a:p>
          <a:p>
            <a:pPr marL="360363" indent="-360363">
              <a:buFont typeface="Wingdings" pitchFamily="2" charset="2"/>
              <a:buChar char="§"/>
              <a:defRPr/>
            </a:pPr>
            <a:r>
              <a:rPr lang="id-ID" sz="2400" dirty="0"/>
              <a:t>Perilaku anak-anak ternyata dipengaruhi oleh harapan-harapan penggabungan gender.</a:t>
            </a:r>
          </a:p>
        </p:txBody>
      </p:sp>
    </p:spTree>
    <p:extLst>
      <p:ext uri="{BB962C8B-B14F-4D97-AF65-F5344CB8AC3E}">
        <p14:creationId xmlns:p14="http://schemas.microsoft.com/office/powerpoint/2010/main" val="620555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6320" y="573024"/>
            <a:ext cx="10302240" cy="5878532"/>
          </a:xfrm>
          <a:prstGeom prst="rect">
            <a:avLst/>
          </a:prstGeom>
        </p:spPr>
        <p:txBody>
          <a:bodyPr wrap="square">
            <a:spAutoFit/>
          </a:bodyPr>
          <a:lstStyle/>
          <a:p>
            <a:pPr marL="360363" indent="-360363">
              <a:buFont typeface="Wingdings" pitchFamily="2" charset="2"/>
              <a:buChar char="§"/>
              <a:defRPr/>
            </a:pPr>
            <a:r>
              <a:rPr lang="id-ID" sz="2400" b="1" i="1" dirty="0"/>
              <a:t>Pengenalan tentang stereotipe gender sejak dini (3 tahun) </a:t>
            </a:r>
            <a:r>
              <a:rPr lang="id-ID" sz="2400" dirty="0"/>
              <a:t>perlu  dilakukan untuk mengetahui perbedaan perilaku gender  yang dihubungkan, sehingga mereka lebih mampu menampilkan dan mempertahankan elaborasi stereotipe laki-laki dan perempuan dan lebih mampu menerima peraturan-peraturan gender yang telah dipelajari.</a:t>
            </a:r>
          </a:p>
          <a:p>
            <a:pPr marL="360363" indent="-360363">
              <a:defRPr/>
            </a:pPr>
            <a:r>
              <a:rPr lang="en-US" sz="2000" b="1" dirty="0"/>
              <a:t>Gender role sering tertukar dengan sex role. Dimana itu tdk tepat. Peran gender tidak sama dengan peran jenis kelamin. </a:t>
            </a:r>
          </a:p>
          <a:p>
            <a:pPr marL="360363" indent="-360363">
              <a:defRPr/>
            </a:pPr>
            <a:r>
              <a:rPr lang="en-US" sz="2400" b="1" dirty="0"/>
              <a:t>Sex role </a:t>
            </a:r>
            <a:r>
              <a:rPr lang="en-US" sz="2400" dirty="0"/>
              <a:t>(peran jenis kelamin)&gt; the biological categories of male and female (kategori biologis dari laki-laki dan perempuan).</a:t>
            </a:r>
          </a:p>
          <a:p>
            <a:pPr marL="360363" indent="-360363">
              <a:defRPr/>
            </a:pPr>
            <a:r>
              <a:rPr lang="en-US" sz="2400" b="1" dirty="0"/>
              <a:t>Gender role </a:t>
            </a:r>
            <a:r>
              <a:rPr lang="en-US" sz="2400" dirty="0"/>
              <a:t>&gt; psychological attributes and expectations we have for those categories (berbagai atribut dan harapan psikologis yang dimiliki suatu masyarakat untuk kategori biologis laki-laki dan perempuan).</a:t>
            </a:r>
          </a:p>
          <a:p>
            <a:pPr marL="360363" indent="-360363">
              <a:defRPr/>
            </a:pPr>
            <a:r>
              <a:rPr lang="en-US" sz="2400" b="1" dirty="0"/>
              <a:t>Gender identity or gender-role identity</a:t>
            </a:r>
            <a:r>
              <a:rPr lang="en-US" sz="2400" dirty="0"/>
              <a:t> is our perception of  the self as psychologically female or male (persepsi sso secara psikologis bahwa dirinya adalah laki2 /perempuan). </a:t>
            </a:r>
            <a:endParaRPr lang="id-ID" sz="2400" dirty="0"/>
          </a:p>
          <a:p>
            <a:pPr marL="360363" indent="-360363">
              <a:defRPr/>
            </a:pPr>
            <a:endParaRPr lang="id-ID" sz="2400" dirty="0"/>
          </a:p>
        </p:txBody>
      </p:sp>
    </p:spTree>
    <p:extLst>
      <p:ext uri="{BB962C8B-B14F-4D97-AF65-F5344CB8AC3E}">
        <p14:creationId xmlns:p14="http://schemas.microsoft.com/office/powerpoint/2010/main" val="2246595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42160" y="438912"/>
            <a:ext cx="8229600" cy="923544"/>
          </a:xfrm>
        </p:spPr>
        <p:txBody>
          <a:bodyPr/>
          <a:lstStyle/>
          <a:p>
            <a:r>
              <a:rPr lang="en-US" b="1" dirty="0" smtClean="0">
                <a:solidFill>
                  <a:schemeClr val="tx1"/>
                </a:solidFill>
                <a:effectLst/>
              </a:rPr>
              <a:t>Gender identity</a:t>
            </a:r>
            <a:endParaRPr lang="id-ID" b="1" dirty="0">
              <a:solidFill>
                <a:schemeClr val="tx1"/>
              </a:solidFill>
              <a:effectLst/>
            </a:endParaRPr>
          </a:p>
        </p:txBody>
      </p:sp>
      <p:sp>
        <p:nvSpPr>
          <p:cNvPr id="4" name="Content Placeholder 3"/>
          <p:cNvSpPr>
            <a:spLocks noGrp="1"/>
          </p:cNvSpPr>
          <p:nvPr>
            <p:ph idx="1"/>
          </p:nvPr>
        </p:nvSpPr>
        <p:spPr>
          <a:xfrm>
            <a:off x="1133856" y="1816608"/>
            <a:ext cx="10046208" cy="4547616"/>
          </a:xfrm>
          <a:prstGeom prst="rect">
            <a:avLst/>
          </a:prstGeom>
        </p:spPr>
        <p:txBody>
          <a:bodyPr>
            <a:normAutofit/>
          </a:bodyPr>
          <a:lstStyle/>
          <a:p>
            <a:pPr>
              <a:buClr>
                <a:srgbClr val="7030A0"/>
              </a:buClr>
              <a:buSzPct val="100000"/>
            </a:pPr>
            <a:r>
              <a:rPr lang="en-US" sz="2400" b="1" dirty="0" smtClean="0"/>
              <a:t>Transgendered individuals </a:t>
            </a:r>
            <a:r>
              <a:rPr lang="en-US" sz="2400" dirty="0" smtClean="0"/>
              <a:t>are people who live with a gender identity that </a:t>
            </a:r>
            <a:r>
              <a:rPr lang="en-US" sz="2400" u="sng" dirty="0" smtClean="0"/>
              <a:t>does not correspond to their biological sex</a:t>
            </a:r>
            <a:r>
              <a:rPr lang="en-US" sz="2400" dirty="0" smtClean="0"/>
              <a:t>. That is, their biological sex is incongruent with their psychological sex; may be biologically female but feel psychologically like a male and choose to live life as a male; may dress and behave like a man (cross-dressing), that is, take on the male gender role.</a:t>
            </a:r>
          </a:p>
          <a:p>
            <a:pPr>
              <a:buClr>
                <a:srgbClr val="7030A0"/>
              </a:buClr>
              <a:buSzPct val="100000"/>
            </a:pPr>
            <a:r>
              <a:rPr lang="en-US" sz="2400" b="1" dirty="0" smtClean="0"/>
              <a:t>Transsexuals</a:t>
            </a:r>
            <a:r>
              <a:rPr lang="en-US" sz="2400" dirty="0" smtClean="0"/>
              <a:t> also have a gender identity that </a:t>
            </a:r>
            <a:r>
              <a:rPr lang="en-US" sz="2400" u="sng" dirty="0" smtClean="0"/>
              <a:t>does not corresponds to their biological sex </a:t>
            </a:r>
            <a:r>
              <a:rPr lang="en-US" sz="2400" dirty="0" smtClean="0"/>
              <a:t>but they </a:t>
            </a:r>
            <a:r>
              <a:rPr lang="en-US" sz="2400" u="sng" dirty="0" smtClean="0"/>
              <a:t>have hormonal or surgical treatment </a:t>
            </a:r>
            <a:r>
              <a:rPr lang="en-US" sz="2400" dirty="0" smtClean="0"/>
              <a:t>to change their sex to correspond with their gender identity.</a:t>
            </a:r>
          </a:p>
          <a:p>
            <a:pPr>
              <a:buClr>
                <a:srgbClr val="7030A0"/>
              </a:buClr>
              <a:buSzPct val="100000"/>
            </a:pPr>
            <a:r>
              <a:rPr lang="en-US" sz="2400" b="1" dirty="0" smtClean="0"/>
              <a:t>Intersex</a:t>
            </a:r>
            <a:r>
              <a:rPr lang="en-US" sz="2400" dirty="0" smtClean="0"/>
              <a:t> persons are those who are </a:t>
            </a:r>
            <a:r>
              <a:rPr lang="en-US" sz="2400" u="sng" dirty="0" smtClean="0"/>
              <a:t>born with ambigous genitals</a:t>
            </a:r>
            <a:r>
              <a:rPr lang="en-US" sz="2400" dirty="0" smtClean="0"/>
              <a:t>; these persons typically have surgery to alter their genitals so that they can be consistent biologically.</a:t>
            </a:r>
          </a:p>
          <a:p>
            <a:pPr algn="r">
              <a:buNone/>
            </a:pPr>
            <a:r>
              <a:rPr lang="en-US" dirty="0" smtClean="0"/>
              <a:t>(Helgeson)</a:t>
            </a:r>
            <a:endParaRPr lang="id-ID" dirty="0"/>
          </a:p>
        </p:txBody>
      </p:sp>
    </p:spTree>
    <p:extLst>
      <p:ext uri="{BB962C8B-B14F-4D97-AF65-F5344CB8AC3E}">
        <p14:creationId xmlns:p14="http://schemas.microsoft.com/office/powerpoint/2010/main" val="3441723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616" y="451104"/>
            <a:ext cx="9144000" cy="838200"/>
          </a:xfrm>
        </p:spPr>
        <p:txBody>
          <a:bodyPr>
            <a:normAutofit/>
          </a:bodyPr>
          <a:lstStyle/>
          <a:p>
            <a:pPr>
              <a:defRPr/>
            </a:pPr>
            <a:r>
              <a:rPr lang="en-US" b="1" dirty="0" smtClean="0">
                <a:solidFill>
                  <a:schemeClr val="tx1"/>
                </a:solidFill>
                <a:effectLst/>
              </a:rPr>
              <a:t>Gender identity  vs Sexual orientation </a:t>
            </a:r>
            <a:endParaRPr lang="id-ID" b="1" dirty="0">
              <a:solidFill>
                <a:schemeClr val="tx1"/>
              </a:solidFill>
              <a:effectLst/>
            </a:endParaRPr>
          </a:p>
        </p:txBody>
      </p:sp>
      <p:sp>
        <p:nvSpPr>
          <p:cNvPr id="3" name="Content Placeholder 2"/>
          <p:cNvSpPr>
            <a:spLocks noGrp="1"/>
          </p:cNvSpPr>
          <p:nvPr>
            <p:ph idx="1"/>
          </p:nvPr>
        </p:nvSpPr>
        <p:spPr>
          <a:xfrm>
            <a:off x="1048512" y="1743456"/>
            <a:ext cx="10216896" cy="4511040"/>
          </a:xfrm>
          <a:prstGeom prst="rect">
            <a:avLst/>
          </a:prstGeom>
        </p:spPr>
        <p:txBody>
          <a:bodyPr>
            <a:normAutofit/>
          </a:bodyPr>
          <a:lstStyle/>
          <a:p>
            <a:pPr>
              <a:buFont typeface="Wingdings 2" pitchFamily="18" charset="2"/>
              <a:buNone/>
              <a:defRPr/>
            </a:pPr>
            <a:r>
              <a:rPr lang="en-US" sz="2800" b="1" dirty="0">
                <a:latin typeface="Arial" pitchFamily="34" charset="0"/>
                <a:cs typeface="Arial" pitchFamily="34" charset="0"/>
              </a:rPr>
              <a:t>Gender identity is not a sexual orientation.</a:t>
            </a:r>
          </a:p>
          <a:p>
            <a:pPr>
              <a:buFont typeface="Wingdings 2" pitchFamily="18" charset="2"/>
              <a:buNone/>
              <a:defRPr/>
            </a:pPr>
            <a:r>
              <a:rPr lang="en-US" sz="2800" b="1" dirty="0">
                <a:latin typeface="Arial" pitchFamily="34" charset="0"/>
                <a:cs typeface="Arial" pitchFamily="34" charset="0"/>
              </a:rPr>
              <a:t>Sexual orientation </a:t>
            </a:r>
            <a:r>
              <a:rPr lang="en-US" sz="2800" dirty="0">
                <a:latin typeface="Arial" pitchFamily="34" charset="0"/>
                <a:cs typeface="Arial" pitchFamily="34" charset="0"/>
              </a:rPr>
              <a:t>refers to whether people prefer to have other-sex or same-sex persons as partners for love, affection, and sexual activity. </a:t>
            </a:r>
            <a:r>
              <a:rPr lang="en-US" sz="2800" b="1" dirty="0">
                <a:latin typeface="Arial" pitchFamily="34" charset="0"/>
                <a:cs typeface="Arial" pitchFamily="34" charset="0"/>
              </a:rPr>
              <a:t>Heterosexuals</a:t>
            </a:r>
            <a:r>
              <a:rPr lang="en-US" sz="2800" dirty="0">
                <a:latin typeface="Arial" pitchFamily="34" charset="0"/>
                <a:cs typeface="Arial" pitchFamily="34" charset="0"/>
              </a:rPr>
              <a:t> prefer other-sex partners; </a:t>
            </a:r>
            <a:r>
              <a:rPr lang="en-US" sz="2800" b="1" dirty="0">
                <a:latin typeface="Arial" pitchFamily="34" charset="0"/>
                <a:cs typeface="Arial" pitchFamily="34" charset="0"/>
              </a:rPr>
              <a:t>Homosexuals</a:t>
            </a:r>
            <a:r>
              <a:rPr lang="en-US" sz="2800" dirty="0">
                <a:latin typeface="Arial" pitchFamily="34" charset="0"/>
                <a:cs typeface="Arial" pitchFamily="34" charset="0"/>
              </a:rPr>
              <a:t>  prefer same-sex partners; and </a:t>
            </a:r>
            <a:r>
              <a:rPr lang="en-US" sz="2800" b="1" dirty="0">
                <a:latin typeface="Arial" pitchFamily="34" charset="0"/>
                <a:cs typeface="Arial" pitchFamily="34" charset="0"/>
              </a:rPr>
              <a:t>Bisexuals</a:t>
            </a:r>
            <a:r>
              <a:rPr lang="en-US" sz="2800" dirty="0">
                <a:latin typeface="Arial" pitchFamily="34" charset="0"/>
                <a:cs typeface="Arial" pitchFamily="34" charset="0"/>
              </a:rPr>
              <a:t> are accepting of other-sex and same-sex partners.</a:t>
            </a:r>
          </a:p>
          <a:p>
            <a:pPr>
              <a:buFont typeface="Wingdings 2" pitchFamily="18" charset="2"/>
              <a:buNone/>
              <a:defRPr/>
            </a:pPr>
            <a:r>
              <a:rPr lang="en-US" sz="2800" b="1" dirty="0">
                <a:latin typeface="Arial" pitchFamily="34" charset="0"/>
                <a:cs typeface="Arial" pitchFamily="34" charset="0"/>
              </a:rPr>
              <a:t>Sex typing </a:t>
            </a:r>
            <a:r>
              <a:rPr lang="en-US" sz="2800" dirty="0">
                <a:latin typeface="Arial" pitchFamily="34" charset="0"/>
                <a:cs typeface="Arial" pitchFamily="34" charset="0"/>
              </a:rPr>
              <a:t>(which really should be referred to as gender typing) is the process by which sex-appropriate preferences, behaviors, skills, and self-concept are acquired. </a:t>
            </a:r>
          </a:p>
          <a:p>
            <a:pPr algn="r">
              <a:buFont typeface="Wingdings 2" pitchFamily="18" charset="2"/>
              <a:buNone/>
              <a:defRPr/>
            </a:pPr>
            <a:r>
              <a:rPr lang="en-US" sz="2800" dirty="0">
                <a:latin typeface="Arial" pitchFamily="34" charset="0"/>
                <a:cs typeface="Arial" pitchFamily="34" charset="0"/>
              </a:rPr>
              <a:t>(Helgeson)</a:t>
            </a:r>
            <a:endParaRPr lang="id-ID" sz="2800" dirty="0">
              <a:latin typeface="Arial" pitchFamily="34" charset="0"/>
              <a:cs typeface="Arial" pitchFamily="34" charset="0"/>
            </a:endParaRPr>
          </a:p>
        </p:txBody>
      </p:sp>
    </p:spTree>
    <p:extLst>
      <p:ext uri="{BB962C8B-B14F-4D97-AF65-F5344CB8AC3E}">
        <p14:creationId xmlns:p14="http://schemas.microsoft.com/office/powerpoint/2010/main" val="14281794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228600"/>
            <a:ext cx="8839200" cy="884238"/>
          </a:xfrm>
        </p:spPr>
        <p:txBody>
          <a:bodyPr>
            <a:normAutofit/>
          </a:bodyPr>
          <a:lstStyle/>
          <a:p>
            <a:pPr>
              <a:defRPr/>
            </a:pPr>
            <a:r>
              <a:rPr lang="en-US" sz="4400" b="1" dirty="0">
                <a:solidFill>
                  <a:schemeClr val="tx1"/>
                </a:solidFill>
              </a:rPr>
              <a:t>Gender identity  vs Sexual orientation </a:t>
            </a:r>
            <a:endParaRPr lang="id-ID" sz="4400" b="1" dirty="0">
              <a:solidFill>
                <a:schemeClr val="tx1"/>
              </a:solidFill>
            </a:endParaRPr>
          </a:p>
        </p:txBody>
      </p:sp>
      <p:sp>
        <p:nvSpPr>
          <p:cNvPr id="3" name="Content Placeholder 2"/>
          <p:cNvSpPr>
            <a:spLocks noGrp="1"/>
          </p:cNvSpPr>
          <p:nvPr>
            <p:ph idx="1"/>
          </p:nvPr>
        </p:nvSpPr>
        <p:spPr>
          <a:xfrm>
            <a:off x="1676400" y="1755648"/>
            <a:ext cx="8991600" cy="4657344"/>
          </a:xfrm>
          <a:prstGeom prst="rect">
            <a:avLst/>
          </a:prstGeom>
        </p:spPr>
        <p:txBody>
          <a:bodyPr>
            <a:normAutofit lnSpcReduction="10000"/>
          </a:bodyPr>
          <a:lstStyle/>
          <a:p>
            <a:pPr>
              <a:buNone/>
            </a:pPr>
            <a:r>
              <a:rPr lang="en-US" sz="2800" dirty="0">
                <a:latin typeface="Arial" pitchFamily="34" charset="0"/>
                <a:cs typeface="Arial" pitchFamily="34" charset="0"/>
              </a:rPr>
              <a:t>A male who thinks, feels, and behaves in masculine ways and a female who thinks, feels, and behaves in a feminine ways are each </a:t>
            </a:r>
            <a:r>
              <a:rPr lang="en-US" sz="2800" b="1" dirty="0">
                <a:latin typeface="Arial" pitchFamily="34" charset="0"/>
                <a:cs typeface="Arial" pitchFamily="34" charset="0"/>
              </a:rPr>
              <a:t>sex-typed</a:t>
            </a:r>
            <a:r>
              <a:rPr lang="en-US" sz="2800" dirty="0">
                <a:latin typeface="Arial" pitchFamily="34" charset="0"/>
                <a:cs typeface="Arial" pitchFamily="34" charset="0"/>
              </a:rPr>
              <a:t>.</a:t>
            </a:r>
          </a:p>
          <a:p>
            <a:pPr>
              <a:buNone/>
            </a:pPr>
            <a:r>
              <a:rPr lang="en-US" sz="2800" dirty="0">
                <a:latin typeface="Arial" pitchFamily="34" charset="0"/>
                <a:cs typeface="Arial" pitchFamily="34" charset="0"/>
              </a:rPr>
              <a:t>A male who acts feminine and a female who acts masculine are each said to be </a:t>
            </a:r>
            <a:r>
              <a:rPr lang="en-US" sz="2800" b="1" dirty="0">
                <a:latin typeface="Arial" pitchFamily="34" charset="0"/>
                <a:cs typeface="Arial" pitchFamily="34" charset="0"/>
              </a:rPr>
              <a:t>cross-sex</a:t>
            </a:r>
            <a:r>
              <a:rPr lang="en-US" sz="2800" dirty="0">
                <a:latin typeface="Arial" pitchFamily="34" charset="0"/>
                <a:cs typeface="Arial" pitchFamily="34" charset="0"/>
              </a:rPr>
              <a:t> </a:t>
            </a:r>
            <a:r>
              <a:rPr lang="en-US" sz="2800" b="1" dirty="0">
                <a:latin typeface="Arial" pitchFamily="34" charset="0"/>
                <a:cs typeface="Arial" pitchFamily="34" charset="0"/>
              </a:rPr>
              <a:t>typed</a:t>
            </a:r>
            <a:r>
              <a:rPr lang="en-US" sz="2800" dirty="0">
                <a:latin typeface="Arial" pitchFamily="34" charset="0"/>
                <a:cs typeface="Arial" pitchFamily="34" charset="0"/>
              </a:rPr>
              <a:t>.</a:t>
            </a:r>
          </a:p>
          <a:p>
            <a:pPr>
              <a:buNone/>
            </a:pPr>
            <a:r>
              <a:rPr lang="en-US" sz="2800" dirty="0">
                <a:latin typeface="Arial" pitchFamily="34" charset="0"/>
                <a:cs typeface="Arial" pitchFamily="34" charset="0"/>
              </a:rPr>
              <a:t>Someone who incorporates both masculine and feminine qualities is not sex-typed and is often referred to as </a:t>
            </a:r>
            <a:r>
              <a:rPr lang="en-US" sz="2800" b="1" dirty="0">
                <a:latin typeface="Arial" pitchFamily="34" charset="0"/>
                <a:cs typeface="Arial" pitchFamily="34" charset="0"/>
              </a:rPr>
              <a:t>androgynous</a:t>
            </a:r>
            <a:r>
              <a:rPr lang="en-US" sz="2800" dirty="0">
                <a:latin typeface="Arial" pitchFamily="34" charset="0"/>
                <a:cs typeface="Arial" pitchFamily="34" charset="0"/>
              </a:rPr>
              <a:t>.</a:t>
            </a:r>
          </a:p>
          <a:p>
            <a:pPr>
              <a:buNone/>
            </a:pPr>
            <a:r>
              <a:rPr lang="en-US" sz="2800" dirty="0">
                <a:latin typeface="Arial" pitchFamily="34" charset="0"/>
                <a:cs typeface="Arial" pitchFamily="34" charset="0"/>
              </a:rPr>
              <a:t>Our own personal view about how women and men should behave is called a </a:t>
            </a:r>
            <a:r>
              <a:rPr lang="en-US" sz="2800" b="1" dirty="0">
                <a:latin typeface="Arial" pitchFamily="34" charset="0"/>
                <a:cs typeface="Arial" pitchFamily="34" charset="0"/>
              </a:rPr>
              <a:t>gender-role attitude</a:t>
            </a:r>
            <a:r>
              <a:rPr lang="en-US" sz="2800" dirty="0">
                <a:latin typeface="Arial" pitchFamily="34" charset="0"/>
                <a:cs typeface="Arial" pitchFamily="34" charset="0"/>
              </a:rPr>
              <a:t>.</a:t>
            </a:r>
          </a:p>
          <a:p>
            <a:pPr algn="r">
              <a:buNone/>
            </a:pPr>
            <a:r>
              <a:rPr lang="en-US" sz="2800" dirty="0">
                <a:latin typeface="Arial" pitchFamily="34" charset="0"/>
                <a:cs typeface="Arial" pitchFamily="34" charset="0"/>
              </a:rPr>
              <a:t>(Helgeson)</a:t>
            </a:r>
            <a:endParaRPr lang="id-ID" sz="2800" dirty="0">
              <a:latin typeface="Arial" pitchFamily="34" charset="0"/>
              <a:cs typeface="Arial" pitchFamily="34" charset="0"/>
            </a:endParaRPr>
          </a:p>
        </p:txBody>
      </p:sp>
    </p:spTree>
    <p:extLst>
      <p:ext uri="{BB962C8B-B14F-4D97-AF65-F5344CB8AC3E}">
        <p14:creationId xmlns:p14="http://schemas.microsoft.com/office/powerpoint/2010/main" val="36976054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828800" y="481584"/>
            <a:ext cx="8839200" cy="685800"/>
          </a:xfrm>
        </p:spPr>
        <p:txBody>
          <a:bodyPr>
            <a:normAutofit fontScale="90000"/>
          </a:bodyPr>
          <a:lstStyle/>
          <a:p>
            <a:pPr>
              <a:defRPr/>
            </a:pPr>
            <a:r>
              <a:rPr lang="en-US" b="1" dirty="0" smtClean="0">
                <a:solidFill>
                  <a:schemeClr val="tx1"/>
                </a:solidFill>
                <a:effectLst/>
              </a:rPr>
              <a:t>Gender</a:t>
            </a:r>
            <a:r>
              <a:rPr lang="en-US" b="1" dirty="0" smtClean="0">
                <a:solidFill>
                  <a:schemeClr val="tx1"/>
                </a:solidFill>
              </a:rPr>
              <a:t> identity  vs Sexual orientation </a:t>
            </a:r>
            <a:endParaRPr lang="id-ID" b="1" dirty="0">
              <a:solidFill>
                <a:schemeClr val="tx1"/>
              </a:solidFill>
            </a:endParaRPr>
          </a:p>
        </p:txBody>
      </p:sp>
      <p:sp>
        <p:nvSpPr>
          <p:cNvPr id="3" name="Content Placeholder 2"/>
          <p:cNvSpPr>
            <a:spLocks noGrp="1"/>
          </p:cNvSpPr>
          <p:nvPr>
            <p:ph idx="1"/>
          </p:nvPr>
        </p:nvSpPr>
        <p:spPr>
          <a:xfrm>
            <a:off x="1158240" y="1792224"/>
            <a:ext cx="10009632" cy="4535424"/>
          </a:xfrm>
          <a:prstGeom prst="rect">
            <a:avLst/>
          </a:prstGeom>
        </p:spPr>
        <p:txBody>
          <a:bodyPr>
            <a:normAutofit fontScale="92500" lnSpcReduction="10000"/>
          </a:bodyPr>
          <a:lstStyle/>
          <a:p>
            <a:pPr>
              <a:buNone/>
            </a:pPr>
            <a:r>
              <a:rPr lang="en-US" sz="2800" dirty="0">
                <a:latin typeface="Arial" pitchFamily="34" charset="0"/>
                <a:cs typeface="Arial" pitchFamily="34" charset="0"/>
              </a:rPr>
              <a:t>Sikap seseorang thd kategori jenis kelamin berdasar pada tiga komponen sikap, yaitu afektif, kognisi dan perilaku.</a:t>
            </a:r>
          </a:p>
          <a:p>
            <a:pPr>
              <a:buNone/>
            </a:pPr>
            <a:r>
              <a:rPr lang="en-US" sz="2800" dirty="0">
                <a:latin typeface="Arial" pitchFamily="34" charset="0"/>
                <a:cs typeface="Arial" pitchFamily="34" charset="0"/>
              </a:rPr>
              <a:t>Komponen sikap afektif (perasaan) terhadap kategori jenis kelamin disebut </a:t>
            </a:r>
            <a:r>
              <a:rPr lang="en-US" sz="2800" b="1" dirty="0">
                <a:latin typeface="Arial" pitchFamily="34" charset="0"/>
                <a:cs typeface="Arial" pitchFamily="34" charset="0"/>
              </a:rPr>
              <a:t>sexism</a:t>
            </a:r>
            <a:r>
              <a:rPr lang="en-US" sz="2800" dirty="0">
                <a:latin typeface="Arial" pitchFamily="34" charset="0"/>
                <a:cs typeface="Arial" pitchFamily="34" charset="0"/>
              </a:rPr>
              <a:t>, atau </a:t>
            </a:r>
            <a:r>
              <a:rPr lang="en-US" sz="2800" dirty="0" smtClean="0">
                <a:latin typeface="Arial" pitchFamily="34" charset="0"/>
                <a:cs typeface="Arial" pitchFamily="34" charset="0"/>
              </a:rPr>
              <a:t>prejudis</a:t>
            </a:r>
            <a:r>
              <a:rPr lang="id-ID" sz="2800" dirty="0" smtClean="0">
                <a:latin typeface="Arial" pitchFamily="34" charset="0"/>
                <a:cs typeface="Arial" pitchFamily="34" charset="0"/>
              </a:rPr>
              <a:t>/prasangka</a:t>
            </a:r>
            <a:r>
              <a:rPr lang="en-US" sz="2800" dirty="0" smtClean="0">
                <a:latin typeface="Arial" pitchFamily="34" charset="0"/>
                <a:cs typeface="Arial" pitchFamily="34" charset="0"/>
              </a:rPr>
              <a:t> </a:t>
            </a:r>
            <a:r>
              <a:rPr lang="en-US" sz="2800" dirty="0">
                <a:latin typeface="Arial" pitchFamily="34" charset="0"/>
                <a:cs typeface="Arial" pitchFamily="34" charset="0"/>
              </a:rPr>
              <a:t>thd orang2 berdasar pada jenis kelaminnya.</a:t>
            </a:r>
          </a:p>
          <a:p>
            <a:pPr>
              <a:buNone/>
            </a:pPr>
            <a:r>
              <a:rPr lang="en-US" sz="2800" dirty="0">
                <a:latin typeface="Arial" pitchFamily="34" charset="0"/>
                <a:cs typeface="Arial" pitchFamily="34" charset="0"/>
              </a:rPr>
              <a:t>Komponen sikap kognitif terhadap kategori jenis kelamin adalah </a:t>
            </a:r>
            <a:r>
              <a:rPr lang="en-US" sz="2800" b="1" dirty="0">
                <a:latin typeface="Arial" pitchFamily="34" charset="0"/>
                <a:cs typeface="Arial" pitchFamily="34" charset="0"/>
              </a:rPr>
              <a:t>sex stereotype </a:t>
            </a:r>
            <a:r>
              <a:rPr lang="en-US" sz="2800" dirty="0">
                <a:latin typeface="Arial" pitchFamily="34" charset="0"/>
                <a:cs typeface="Arial" pitchFamily="34" charset="0"/>
              </a:rPr>
              <a:t>or </a:t>
            </a:r>
            <a:r>
              <a:rPr lang="en-US" sz="2800" b="1" dirty="0">
                <a:latin typeface="Arial" pitchFamily="34" charset="0"/>
                <a:cs typeface="Arial" pitchFamily="34" charset="0"/>
              </a:rPr>
              <a:t>gender-role</a:t>
            </a:r>
            <a:r>
              <a:rPr lang="en-US" sz="2800" dirty="0">
                <a:latin typeface="Arial" pitchFamily="34" charset="0"/>
                <a:cs typeface="Arial" pitchFamily="34" charset="0"/>
              </a:rPr>
              <a:t> </a:t>
            </a:r>
            <a:r>
              <a:rPr lang="en-US" sz="2800" b="1" dirty="0">
                <a:latin typeface="Arial" pitchFamily="34" charset="0"/>
                <a:cs typeface="Arial" pitchFamily="34" charset="0"/>
              </a:rPr>
              <a:t>stereotype</a:t>
            </a:r>
            <a:r>
              <a:rPr lang="en-US" sz="2800" dirty="0">
                <a:latin typeface="Arial" pitchFamily="34" charset="0"/>
                <a:cs typeface="Arial" pitchFamily="34" charset="0"/>
              </a:rPr>
              <a:t>. </a:t>
            </a:r>
          </a:p>
          <a:p>
            <a:pPr>
              <a:buNone/>
            </a:pPr>
            <a:r>
              <a:rPr lang="en-US" sz="2800" dirty="0">
                <a:latin typeface="Arial" pitchFamily="34" charset="0"/>
                <a:cs typeface="Arial" pitchFamily="34" charset="0"/>
              </a:rPr>
              <a:t>Komponen sikap perilaku terhadap kategori jenis kelamin laki-laki dan perempuan adalah </a:t>
            </a:r>
            <a:r>
              <a:rPr lang="en-US" sz="2800" b="1" dirty="0">
                <a:latin typeface="Arial" pitchFamily="34" charset="0"/>
                <a:cs typeface="Arial" pitchFamily="34" charset="0"/>
              </a:rPr>
              <a:t>sex discrimination</a:t>
            </a:r>
            <a:r>
              <a:rPr lang="en-US" sz="2800" dirty="0">
                <a:latin typeface="Arial" pitchFamily="34" charset="0"/>
                <a:cs typeface="Arial" pitchFamily="34" charset="0"/>
              </a:rPr>
              <a:t>, termasuk membedakan perlakuan berdasarkan jenis kelaminnya. </a:t>
            </a:r>
          </a:p>
          <a:p>
            <a:pPr algn="r">
              <a:buNone/>
            </a:pPr>
            <a:r>
              <a:rPr lang="en-US" sz="2800" dirty="0">
                <a:latin typeface="Arial" pitchFamily="34" charset="0"/>
                <a:cs typeface="Arial" pitchFamily="34" charset="0"/>
              </a:rPr>
              <a:t>(Helgeson)</a:t>
            </a:r>
            <a:endParaRPr lang="id-ID" sz="2800" b="1" dirty="0">
              <a:latin typeface="Arial" pitchFamily="34" charset="0"/>
              <a:cs typeface="Arial" pitchFamily="34" charset="0"/>
            </a:endParaRPr>
          </a:p>
        </p:txBody>
      </p:sp>
    </p:spTree>
    <p:extLst>
      <p:ext uri="{BB962C8B-B14F-4D97-AF65-F5344CB8AC3E}">
        <p14:creationId xmlns:p14="http://schemas.microsoft.com/office/powerpoint/2010/main" val="22723258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149</TotalTime>
  <Words>1572</Words>
  <Application>Microsoft Office PowerPoint</Application>
  <PresentationFormat>Widescreen</PresentationFormat>
  <Paragraphs>102</Paragraphs>
  <Slides>19</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Arial</vt:lpstr>
      <vt:lpstr>Arial Black</vt:lpstr>
      <vt:lpstr>Calibri</vt:lpstr>
      <vt:lpstr>Calibri Light</vt:lpstr>
      <vt:lpstr>Copperplate Gothic Bold</vt:lpstr>
      <vt:lpstr>Impact</vt:lpstr>
      <vt:lpstr>Wingdings</vt:lpstr>
      <vt:lpstr>Wingdings 2</vt:lpstr>
      <vt:lpstr>Main Event</vt:lpstr>
      <vt:lpstr>Retrospect</vt:lpstr>
      <vt:lpstr>2. Konsep dasar maskulinitas, feminitas dan androgenitas</vt:lpstr>
      <vt:lpstr>PowerPoint Presentation</vt:lpstr>
      <vt:lpstr>2. Konsep dasar maskulinitas, feminitas dan      androgenitas</vt:lpstr>
      <vt:lpstr>2. Konsep dasar maskulinitas, feminitas dan      androgenitas</vt:lpstr>
      <vt:lpstr>PowerPoint Presentation</vt:lpstr>
      <vt:lpstr>Masalah yang timbul karena stereotip gender :</vt:lpstr>
      <vt:lpstr>Peran gender dan body image</vt:lpstr>
      <vt:lpstr>Peran gender dalam keluarga</vt:lpstr>
      <vt:lpstr>Peran gender dalam keluarga</vt:lpstr>
      <vt:lpstr>Konsep Androgyny</vt:lpstr>
      <vt:lpstr>Konsep Androgyny</vt:lpstr>
      <vt:lpstr>PowerPoint Presentation</vt:lpstr>
      <vt:lpstr>PowerPoint Presentation</vt:lpstr>
      <vt:lpstr>PowerPoint Presentation</vt:lpstr>
      <vt:lpstr>PowerPoint Presentation</vt:lpstr>
      <vt:lpstr>Gender identity</vt:lpstr>
      <vt:lpstr>Gender identity  vs Sexual orientation </vt:lpstr>
      <vt:lpstr>Gender identity  vs Sexual orientation </vt:lpstr>
      <vt:lpstr>Gender identity  vs Sexual orientation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12</cp:revision>
  <dcterms:created xsi:type="dcterms:W3CDTF">2021-09-30T11:34:50Z</dcterms:created>
  <dcterms:modified xsi:type="dcterms:W3CDTF">2021-10-03T10:55:12Z</dcterms:modified>
</cp:coreProperties>
</file>